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2" r:id="rId1"/>
  </p:sldMasterIdLst>
  <p:notesMasterIdLst>
    <p:notesMasterId r:id="rId43"/>
  </p:notesMasterIdLst>
  <p:sldIdLst>
    <p:sldId id="256" r:id="rId2"/>
    <p:sldId id="257" r:id="rId3"/>
    <p:sldId id="258" r:id="rId4"/>
    <p:sldId id="259" r:id="rId5"/>
    <p:sldId id="260" r:id="rId6"/>
    <p:sldId id="292" r:id="rId7"/>
    <p:sldId id="275" r:id="rId8"/>
    <p:sldId id="291" r:id="rId9"/>
    <p:sldId id="276" r:id="rId10"/>
    <p:sldId id="277" r:id="rId11"/>
    <p:sldId id="261" r:id="rId12"/>
    <p:sldId id="290" r:id="rId13"/>
    <p:sldId id="262" r:id="rId14"/>
    <p:sldId id="295" r:id="rId15"/>
    <p:sldId id="263" r:id="rId16"/>
    <p:sldId id="264" r:id="rId17"/>
    <p:sldId id="265" r:id="rId18"/>
    <p:sldId id="293" r:id="rId19"/>
    <p:sldId id="266" r:id="rId20"/>
    <p:sldId id="294" r:id="rId21"/>
    <p:sldId id="267" r:id="rId22"/>
    <p:sldId id="300" r:id="rId23"/>
    <p:sldId id="278" r:id="rId24"/>
    <p:sldId id="301" r:id="rId25"/>
    <p:sldId id="279" r:id="rId26"/>
    <p:sldId id="280" r:id="rId27"/>
    <p:sldId id="281" r:id="rId28"/>
    <p:sldId id="282" r:id="rId29"/>
    <p:sldId id="299" r:id="rId30"/>
    <p:sldId id="302" r:id="rId31"/>
    <p:sldId id="298" r:id="rId32"/>
    <p:sldId id="283" r:id="rId33"/>
    <p:sldId id="303" r:id="rId34"/>
    <p:sldId id="284" r:id="rId35"/>
    <p:sldId id="296" r:id="rId36"/>
    <p:sldId id="285" r:id="rId37"/>
    <p:sldId id="286" r:id="rId38"/>
    <p:sldId id="297" r:id="rId39"/>
    <p:sldId id="287" r:id="rId40"/>
    <p:sldId id="288" r:id="rId41"/>
    <p:sldId id="289" r:id="rId42"/>
  </p:sldIdLst>
  <p:sldSz cx="12192000" cy="6858000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1pPr>
    <a:lvl2pPr marL="4572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2pPr>
    <a:lvl3pPr marL="9144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3pPr>
    <a:lvl4pPr marL="13716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4pPr>
    <a:lvl5pPr marL="18288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Times New Roman" pitchFamily="18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3366CC"/>
    <a:srgbClr val="0066CC"/>
    <a:srgbClr val="0099FF"/>
    <a:srgbClr val="DD2001"/>
    <a:srgbClr val="BB1C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93" autoAdjust="0"/>
    <p:restoredTop sz="94660"/>
  </p:normalViewPr>
  <p:slideViewPr>
    <p:cSldViewPr snapToGrid="0">
      <p:cViewPr>
        <p:scale>
          <a:sx n="50" d="100"/>
          <a:sy n="50" d="100"/>
        </p:scale>
        <p:origin x="-2880" y="-14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C33F412-32D0-42C9-8745-BCE27C0FF9B4}" type="datetimeFigureOut">
              <a:rPr lang="ru-RU"/>
              <a:pPr/>
              <a:t>24.12.2019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AA3916D-4DE8-4E37-A4DB-E15BEAADC4D6}" type="slidenum">
              <a:rPr lang="ru-RU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57790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Образ слайда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0" name="Заметки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ru-RU" smtClean="0"/>
          </a:p>
        </p:txBody>
      </p:sp>
      <p:sp>
        <p:nvSpPr>
          <p:cNvPr id="41987" name="Номер слайда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/>
          <a:p>
            <a:fld id="{3DEC0796-811F-4D38-8C60-D00E0ADF0225}" type="slidenum">
              <a:rPr lang="ru-RU"/>
              <a:pPr/>
              <a:t>34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78A454-3705-4C8B-AA11-08D9AE43D46A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7964FE4-FEA3-44C9-B62B-CD54EDFE6D99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4950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F106218-92B3-496A-86F9-E83EBDD8CEB5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BBB60CD-2A99-478B-89D3-E67FB42DF022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71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061E0ED-7086-407B-8ED8-18F3366FBDA0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84DA725-B600-4959-B0CA-F1B512332B21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194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749E8AD-0B8E-4F60-BC09-6200ED722832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C00F675-31ED-434E-A4ED-C5E6DA2C271A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4409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F250590-8CEA-412A-87FB-89827DB38EE6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A8E74AC-F73C-45C5-AB4F-2A7472B2B5A6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3745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B48E45D-3ABE-4F08-83BC-F0D63F73284C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E7A0A49-768D-489B-B823-C05175D7FD82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8281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4FDAA2B-4669-440E-BEC8-72AD41660627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C1F3890-D254-4E4D-BF4E-6304ABCC9B17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5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313DF1-8D41-4EC8-823D-F2953F83CB7A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45F973-17D3-4409-8A16-A1E803CE24F4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6574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C7DF84D-777E-4DAE-B097-BEB893E99A92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D733240-43E7-488B-8500-61C5C1ED1783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5066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CDF5BEA-9DB1-4531-9A15-324F86904C00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44CEDE2-B017-40AF-826C-4F03FB03CD99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3896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2ADF2CF-3063-4ECF-BF3D-31A25C19DA73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4D262C0-E5ED-48E8-A8E0-E0B9ED1B1CD2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0297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D1BB5A7-A5DD-4B06-AC82-51FE36215DD5}" type="datetimeFigureOut">
              <a:rPr lang="ru-RU" smtClean="0"/>
              <a:pPr>
                <a:defRPr/>
              </a:pPr>
              <a:t>24.12.2019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C68A09B-9FA3-4EFB-A5D0-A7A890A3B500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4511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Заголовок 1"/>
          <p:cNvSpPr>
            <a:spLocks noGrp="1"/>
          </p:cNvSpPr>
          <p:nvPr>
            <p:ph type="ctrTitle"/>
          </p:nvPr>
        </p:nvSpPr>
        <p:spPr>
          <a:xfrm>
            <a:off x="633413" y="2754313"/>
            <a:ext cx="10539412" cy="2532062"/>
          </a:xfrm>
        </p:spPr>
        <p:txBody>
          <a:bodyPr/>
          <a:lstStyle/>
          <a:p>
            <a:pPr algn="ctr" eaLnBrk="1" hangingPunct="1"/>
            <a:r>
              <a:rPr lang="ru-RU" b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Общая физическая и специальная подготовка в системе физического воспитания</a:t>
            </a:r>
            <a:endParaRPr lang="ru-RU" smtClean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458" name="Подзаголовок 5"/>
          <p:cNvSpPr>
            <a:spLocks noGrp="1"/>
          </p:cNvSpPr>
          <p:nvPr>
            <p:ph type="subTitle" idx="1"/>
          </p:nvPr>
        </p:nvSpPr>
        <p:spPr>
          <a:xfrm>
            <a:off x="1870075" y="973138"/>
            <a:ext cx="7767638" cy="949325"/>
          </a:xfrm>
        </p:spPr>
        <p:txBody>
          <a:bodyPr/>
          <a:lstStyle/>
          <a:p>
            <a:pPr algn="ctr" eaLnBrk="1" hangingPunct="1"/>
            <a:r>
              <a:rPr lang="ru-RU" sz="3600" b="1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Лекция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Прямоугольник 1"/>
          <p:cNvSpPr>
            <a:spLocks noChangeArrowheads="1"/>
          </p:cNvSpPr>
          <p:nvPr/>
        </p:nvSpPr>
        <p:spPr bwMode="auto">
          <a:xfrm>
            <a:off x="692150" y="1422400"/>
            <a:ext cx="10879138" cy="411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ru-RU" sz="4400" b="1">
                <a:solidFill>
                  <a:srgbClr val="0070C0"/>
                </a:solidFill>
              </a:rPr>
              <a:t>        </a:t>
            </a:r>
            <a:r>
              <a:rPr lang="ru-RU" sz="4400" b="1"/>
              <a:t>Гигиенические факторы содействуют укреплению здоровья и повышают эффект воздействия физических упражнений на организм человека, стимулируют развитие адаптивных свойств организма. </a:t>
            </a:r>
            <a:endParaRPr lang="ru-RU" sz="4400" b="1">
              <a:latin typeface="Trebuchet M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Прямоугольник 2"/>
          <p:cNvSpPr>
            <a:spLocks noChangeArrowheads="1"/>
          </p:cNvSpPr>
          <p:nvPr/>
        </p:nvSpPr>
        <p:spPr bwMode="auto">
          <a:xfrm>
            <a:off x="461963" y="430213"/>
            <a:ext cx="11114087" cy="4362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b="1" dirty="0"/>
              <a:t>Под </a:t>
            </a:r>
            <a:r>
              <a:rPr lang="ru-RU" b="1" i="1" dirty="0"/>
              <a:t>методами физического воспитания</a:t>
            </a:r>
            <a:r>
              <a:rPr lang="ru-RU" b="1" dirty="0"/>
              <a:t> </a:t>
            </a:r>
            <a:r>
              <a:rPr lang="ru-RU" dirty="0"/>
              <a:t>понимаются способы применения физических упражнений.</a:t>
            </a:r>
          </a:p>
          <a:p>
            <a:pPr indent="449263" algn="just"/>
            <a:endParaRPr lang="ru-RU" dirty="0"/>
          </a:p>
          <a:p>
            <a:pPr indent="449263" algn="just"/>
            <a:r>
              <a:rPr lang="ru-RU" dirty="0"/>
              <a:t>В физическом воспитании применяются две группы методов: </a:t>
            </a:r>
          </a:p>
          <a:p>
            <a:pPr indent="449263" algn="just"/>
            <a:endParaRPr lang="ru-RU" dirty="0"/>
          </a:p>
          <a:p>
            <a:pPr indent="449263" algn="just">
              <a:buFontTx/>
              <a:buChar char="-"/>
            </a:pPr>
            <a:r>
              <a:rPr lang="ru-RU" b="1" i="1" dirty="0"/>
              <a:t>специфические,</a:t>
            </a:r>
            <a:r>
              <a:rPr lang="ru-RU" dirty="0"/>
              <a:t> характерные только для процесса физического воспитания;</a:t>
            </a:r>
          </a:p>
          <a:p>
            <a:pPr indent="449263" algn="just">
              <a:buFontTx/>
              <a:buChar char="-"/>
            </a:pPr>
            <a:endParaRPr lang="ru-RU" dirty="0"/>
          </a:p>
          <a:p>
            <a:pPr indent="449263" algn="just">
              <a:buFontTx/>
              <a:buChar char="-"/>
            </a:pPr>
            <a:r>
              <a:rPr lang="ru-RU" b="1" i="1" dirty="0"/>
              <a:t>общепедагогические</a:t>
            </a:r>
            <a:r>
              <a:rPr lang="ru-RU" dirty="0"/>
              <a:t>, применяемые во всех случаях обучения и воспитания.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4" descr="Глава 4. СРЕДСТВА И МЕТОДЫ - В. С. Кузнецов теория и методик…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309563" y="388938"/>
            <a:ext cx="8382000" cy="5434012"/>
          </a:xfrm>
        </p:spPr>
      </p:pic>
      <p:pic>
        <p:nvPicPr>
          <p:cNvPr id="30722" name="Picture 5" descr="Глава 4. СРЕДСТВА И МЕТОДЫ - В. С. Кузнецов теория и методик…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1463" y="341313"/>
            <a:ext cx="8382000" cy="5434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Прямоугольник 1"/>
          <p:cNvSpPr>
            <a:spLocks noChangeArrowheads="1"/>
          </p:cNvSpPr>
          <p:nvPr/>
        </p:nvSpPr>
        <p:spPr bwMode="auto">
          <a:xfrm>
            <a:off x="269875" y="117475"/>
            <a:ext cx="11558588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ru-RU" sz="3200" b="1">
                <a:solidFill>
                  <a:srgbClr val="0070C0"/>
                </a:solidFill>
              </a:rPr>
              <a:t>   </a:t>
            </a:r>
            <a:endParaRPr lang="ru-RU" sz="3200" b="1">
              <a:solidFill>
                <a:srgbClr val="0070C0"/>
              </a:solidFill>
              <a:latin typeface="Trebuchet MS" pitchFamily="34" charset="0"/>
            </a:endParaRPr>
          </a:p>
        </p:txBody>
      </p:sp>
      <p:sp>
        <p:nvSpPr>
          <p:cNvPr id="31746" name="Прямоугольник 2"/>
          <p:cNvSpPr>
            <a:spLocks noChangeArrowheads="1"/>
          </p:cNvSpPr>
          <p:nvPr/>
        </p:nvSpPr>
        <p:spPr bwMode="auto">
          <a:xfrm>
            <a:off x="269875" y="117475"/>
            <a:ext cx="11652250" cy="570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ru-RU" sz="3600" b="1"/>
              <a:t>Специфические методы физического воспитания: </a:t>
            </a:r>
          </a:p>
          <a:p>
            <a:pPr algn="just"/>
            <a:endParaRPr lang="ru-RU" sz="2000" b="1"/>
          </a:p>
          <a:p>
            <a:pPr algn="just"/>
            <a:r>
              <a:rPr lang="ru-RU" sz="3600" b="1"/>
              <a:t>	1. </a:t>
            </a:r>
            <a:r>
              <a:rPr lang="ru-RU" sz="3600" b="1" i="1"/>
              <a:t>Метод строго регламентированного упражне ния</a:t>
            </a:r>
            <a:r>
              <a:rPr lang="ru-RU" sz="3600" b="1"/>
              <a:t>. </a:t>
            </a:r>
            <a:r>
              <a:rPr lang="ru-RU"/>
              <a:t>Сущность его заключается в том, что каждое упражнение выполняется в строго заданной форме и с точно обусловленной нагрузкой.</a:t>
            </a:r>
          </a:p>
          <a:p>
            <a:pPr algn="just"/>
            <a:endParaRPr lang="ru-RU"/>
          </a:p>
          <a:p>
            <a:pPr algn="just"/>
            <a:r>
              <a:rPr lang="ru-RU" sz="3600" b="1"/>
              <a:t>	2.  </a:t>
            </a:r>
            <a:r>
              <a:rPr lang="ru-RU" sz="3600" b="1" i="1"/>
              <a:t>Игровой метод.</a:t>
            </a:r>
            <a:r>
              <a:rPr lang="ru-RU" sz="3600" b="1"/>
              <a:t> 	</a:t>
            </a:r>
            <a:r>
              <a:rPr lang="ru-RU"/>
              <a:t>Сущность его заключается в том, что двигательная деятельность занимающихся организуется на основе содержания, условий и правил игры.</a:t>
            </a:r>
          </a:p>
          <a:p>
            <a:pPr algn="just"/>
            <a:endParaRPr lang="ru-RU"/>
          </a:p>
          <a:p>
            <a:r>
              <a:rPr lang="ru-RU" sz="3600" b="1"/>
              <a:t>       3.  </a:t>
            </a:r>
            <a:r>
              <a:rPr lang="ru-RU" sz="3600" b="1" i="1"/>
              <a:t>Соревновательный метод</a:t>
            </a:r>
            <a:r>
              <a:rPr lang="ru-RU" sz="3600" b="1"/>
              <a:t> – </a:t>
            </a:r>
            <a:r>
              <a:rPr lang="ru-RU"/>
              <a:t>это способ выполнения упражнений в форме соревнований.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3"/>
          <p:cNvSpPr>
            <a:spLocks noGrp="1"/>
          </p:cNvSpPr>
          <p:nvPr>
            <p:ph idx="1"/>
          </p:nvPr>
        </p:nvSpPr>
        <p:spPr>
          <a:xfrm>
            <a:off x="544513" y="0"/>
            <a:ext cx="11647487" cy="6162675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1100" b="1" i="1" dirty="0" smtClean="0"/>
              <a:t>      </a:t>
            </a:r>
            <a:r>
              <a:rPr lang="ru-RU" sz="2400" b="1" i="1" dirty="0" smtClean="0">
                <a:latin typeface="Times New Roman" pitchFamily="18" charset="0"/>
              </a:rPr>
              <a:t>Методы строго регламентированного упражнения</a:t>
            </a:r>
            <a:r>
              <a:rPr lang="ru-RU" sz="2400" dirty="0" smtClean="0">
                <a:latin typeface="Times New Roman" pitchFamily="18" charset="0"/>
              </a:rPr>
              <a:t> подразделяются на две подгруппы:</a:t>
            </a: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2400" dirty="0" smtClean="0">
                <a:latin typeface="Times New Roman" pitchFamily="18" charset="0"/>
              </a:rPr>
              <a:t>              1) </a:t>
            </a:r>
            <a:r>
              <a:rPr lang="ru-RU" sz="2400" b="1" i="1" dirty="0" smtClean="0">
                <a:latin typeface="Times New Roman" pitchFamily="18" charset="0"/>
              </a:rPr>
              <a:t>методы обучения двигательным действиям</a:t>
            </a:r>
            <a:r>
              <a:rPr lang="ru-RU" sz="2400" b="1" dirty="0" smtClean="0">
                <a:latin typeface="Times New Roman" pitchFamily="18" charset="0"/>
              </a:rPr>
              <a:t>;</a:t>
            </a:r>
            <a:r>
              <a:rPr lang="ru-RU" sz="2400" dirty="0" smtClean="0">
                <a:latin typeface="Times New Roman" pitchFamily="18" charset="0"/>
              </a:rPr>
              <a:t> </a:t>
            </a: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2400" dirty="0" smtClean="0">
                <a:latin typeface="Times New Roman" pitchFamily="18" charset="0"/>
              </a:rPr>
              <a:t>              2) </a:t>
            </a:r>
            <a:r>
              <a:rPr lang="ru-RU" sz="2400" b="1" i="1" dirty="0" smtClean="0">
                <a:latin typeface="Times New Roman" pitchFamily="18" charset="0"/>
              </a:rPr>
              <a:t>методы воспитания физических качеств</a:t>
            </a:r>
            <a:r>
              <a:rPr lang="ru-RU" sz="2400" dirty="0" smtClean="0">
                <a:latin typeface="Times New Roman" pitchFamily="18" charset="0"/>
              </a:rPr>
              <a:t>.</a:t>
            </a: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endParaRPr lang="ru-RU" sz="2400" b="1" i="1" dirty="0" smtClean="0">
              <a:latin typeface="Times New Roman" pitchFamily="18" charset="0"/>
            </a:endParaRP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2400" b="1" i="1" dirty="0" smtClean="0">
                <a:latin typeface="Times New Roman" pitchFamily="18" charset="0"/>
              </a:rPr>
              <a:t>      Методы обучения</a:t>
            </a:r>
            <a:r>
              <a:rPr lang="ru-RU" sz="2400" i="1" dirty="0" smtClean="0">
                <a:latin typeface="Times New Roman" pitchFamily="18" charset="0"/>
              </a:rPr>
              <a:t> </a:t>
            </a:r>
            <a:r>
              <a:rPr lang="ru-RU" sz="2400" b="1" i="1" dirty="0" smtClean="0">
                <a:latin typeface="Times New Roman" pitchFamily="18" charset="0"/>
              </a:rPr>
              <a:t>двигательным действиям</a:t>
            </a:r>
            <a:r>
              <a:rPr lang="ru-RU" sz="2400" dirty="0" smtClean="0">
                <a:latin typeface="Times New Roman" pitchFamily="18" charset="0"/>
              </a:rPr>
              <a:t>. </a:t>
            </a: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2400" dirty="0" smtClean="0">
                <a:latin typeface="Times New Roman" pitchFamily="18" charset="0"/>
              </a:rPr>
              <a:t>      К ним относятся:</a:t>
            </a:r>
            <a:endParaRPr lang="ru-RU" sz="2400" i="1" dirty="0" smtClean="0">
              <a:latin typeface="Times New Roman" pitchFamily="18" charset="0"/>
            </a:endParaRPr>
          </a:p>
          <a:p>
            <a:pPr>
              <a:lnSpc>
                <a:spcPct val="80000"/>
              </a:lnSpc>
            </a:pPr>
            <a:r>
              <a:rPr lang="ru-RU" sz="2400" i="1" dirty="0" smtClean="0">
                <a:latin typeface="Times New Roman" pitchFamily="18" charset="0"/>
              </a:rPr>
              <a:t>целостный метод (метод целостно-конструктивного упражнения);</a:t>
            </a:r>
          </a:p>
          <a:p>
            <a:pPr>
              <a:lnSpc>
                <a:spcPct val="80000"/>
              </a:lnSpc>
            </a:pPr>
            <a:r>
              <a:rPr lang="ru-RU" sz="2400" i="1" dirty="0" err="1" smtClean="0">
                <a:latin typeface="Times New Roman" pitchFamily="18" charset="0"/>
              </a:rPr>
              <a:t>расчлененно</a:t>
            </a:r>
            <a:r>
              <a:rPr lang="ru-RU" sz="2400" i="1" dirty="0" smtClean="0">
                <a:latin typeface="Times New Roman" pitchFamily="18" charset="0"/>
              </a:rPr>
              <a:t>-конструктивный  метод; </a:t>
            </a:r>
          </a:p>
          <a:p>
            <a:pPr>
              <a:lnSpc>
                <a:spcPct val="80000"/>
              </a:lnSpc>
            </a:pPr>
            <a:r>
              <a:rPr lang="ru-RU" sz="2400" i="1" dirty="0" smtClean="0">
                <a:latin typeface="Times New Roman" pitchFamily="18" charset="0"/>
              </a:rPr>
              <a:t>метод сопряженного воздействия</a:t>
            </a:r>
            <a:r>
              <a:rPr lang="ru-RU" sz="2400" dirty="0" smtClean="0">
                <a:latin typeface="Times New Roman" pitchFamily="18" charset="0"/>
              </a:rPr>
              <a:t>. </a:t>
            </a:r>
          </a:p>
          <a:p>
            <a:pPr>
              <a:lnSpc>
                <a:spcPct val="80000"/>
              </a:lnSpc>
            </a:pPr>
            <a:endParaRPr lang="ru-RU" sz="2400" dirty="0" smtClean="0">
              <a:latin typeface="Times New Roman" pitchFamily="18" charset="0"/>
            </a:endParaRP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2400" b="1" i="1" dirty="0" smtClean="0">
                <a:latin typeface="Times New Roman" pitchFamily="18" charset="0"/>
              </a:rPr>
              <a:t>      Методы воспитания физических качеств</a:t>
            </a:r>
            <a:r>
              <a:rPr lang="ru-RU" sz="2400" dirty="0" smtClean="0">
                <a:latin typeface="Times New Roman" pitchFamily="18" charset="0"/>
              </a:rPr>
              <a:t> </a:t>
            </a: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2400" dirty="0" smtClean="0">
                <a:latin typeface="Times New Roman" pitchFamily="18" charset="0"/>
              </a:rPr>
              <a:t>      можно разделить на методы со </a:t>
            </a:r>
            <a:r>
              <a:rPr lang="ru-RU" sz="2400" b="1" dirty="0" smtClean="0">
                <a:latin typeface="Times New Roman" pitchFamily="18" charset="0"/>
              </a:rPr>
              <a:t>стандартными</a:t>
            </a:r>
            <a:r>
              <a:rPr lang="ru-RU" sz="2400" dirty="0" smtClean="0">
                <a:latin typeface="Times New Roman" pitchFamily="18" charset="0"/>
              </a:rPr>
              <a:t> и </a:t>
            </a:r>
            <a:r>
              <a:rPr lang="ru-RU" sz="2400" b="1" dirty="0" smtClean="0">
                <a:latin typeface="Times New Roman" pitchFamily="18" charset="0"/>
              </a:rPr>
              <a:t>нестандартными </a:t>
            </a:r>
            <a:r>
              <a:rPr lang="ru-RU" sz="2400" dirty="0" smtClean="0">
                <a:latin typeface="Times New Roman" pitchFamily="18" charset="0"/>
              </a:rPr>
              <a:t>(переменными) нагрузками.</a:t>
            </a: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2400" b="1" i="1" dirty="0" smtClean="0">
                <a:latin typeface="Times New Roman" pitchFamily="18" charset="0"/>
              </a:rPr>
              <a:t>      Методы стандартного упражнения:</a:t>
            </a:r>
            <a:endParaRPr lang="ru-RU" sz="2400" dirty="0" smtClean="0">
              <a:latin typeface="Times New Roman" pitchFamily="18" charset="0"/>
            </a:endParaRPr>
          </a:p>
          <a:p>
            <a:pPr>
              <a:lnSpc>
                <a:spcPct val="80000"/>
              </a:lnSpc>
            </a:pPr>
            <a:r>
              <a:rPr lang="ru-RU" sz="2400" i="1" dirty="0" smtClean="0">
                <a:latin typeface="Times New Roman" pitchFamily="18" charset="0"/>
              </a:rPr>
              <a:t>Метод стандартно-непрерывного упражнения;</a:t>
            </a:r>
          </a:p>
          <a:p>
            <a:pPr>
              <a:lnSpc>
                <a:spcPct val="80000"/>
              </a:lnSpc>
            </a:pPr>
            <a:r>
              <a:rPr lang="ru-RU" sz="2400" i="1" dirty="0" smtClean="0">
                <a:latin typeface="Times New Roman" pitchFamily="18" charset="0"/>
              </a:rPr>
              <a:t>Метод стандартно-интервального упражнения</a:t>
            </a:r>
            <a:r>
              <a:rPr lang="ru-RU" sz="2400" b="1" i="1" dirty="0" smtClean="0">
                <a:latin typeface="Times New Roman" pitchFamily="18" charset="0"/>
              </a:rPr>
              <a:t>.</a:t>
            </a:r>
            <a:r>
              <a:rPr lang="ru-RU" sz="2400" dirty="0" smtClean="0">
                <a:latin typeface="Times New Roman" pitchFamily="18" charset="0"/>
              </a:rPr>
              <a:t> </a:t>
            </a: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2400" b="1" i="1" dirty="0" smtClean="0">
                <a:latin typeface="Times New Roman" pitchFamily="18" charset="0"/>
              </a:rPr>
              <a:t>      Методы переменного упражнения.</a:t>
            </a:r>
            <a:endParaRPr lang="ru-RU" sz="2400" dirty="0" smtClean="0">
              <a:latin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Прямоугольник 2"/>
          <p:cNvSpPr>
            <a:spLocks noChangeArrowheads="1"/>
          </p:cNvSpPr>
          <p:nvPr/>
        </p:nvSpPr>
        <p:spPr bwMode="auto">
          <a:xfrm>
            <a:off x="128588" y="87313"/>
            <a:ext cx="11806237" cy="4973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ru-RU" sz="3600" b="1" i="1"/>
              <a:t>Общепедагогические методы</a:t>
            </a:r>
            <a:r>
              <a:rPr lang="ru-RU" sz="3600" b="1"/>
              <a:t>: </a:t>
            </a:r>
          </a:p>
          <a:p>
            <a:pPr algn="just"/>
            <a:endParaRPr lang="ru-RU" sz="1600" b="1"/>
          </a:p>
          <a:p>
            <a:pPr algn="just"/>
            <a:r>
              <a:rPr lang="ru-RU" sz="3600" b="1"/>
              <a:t>– </a:t>
            </a:r>
            <a:r>
              <a:rPr lang="ru-RU" sz="3600" b="1" i="1"/>
              <a:t>словесные методы</a:t>
            </a:r>
            <a:r>
              <a:rPr lang="ru-RU" sz="3600" b="1"/>
              <a:t> </a:t>
            </a:r>
            <a:r>
              <a:rPr lang="ru-RU" b="1"/>
              <a:t>служат для вербального доведения до занимающихся учебного материала, постановки задач, управления их учебно-практической деятельностью на занятиях, оценивания результатов освоения учебного материала, оказания воспитательного влияния;</a:t>
            </a:r>
          </a:p>
          <a:p>
            <a:pPr algn="just"/>
            <a:endParaRPr lang="ru-RU" b="1"/>
          </a:p>
          <a:p>
            <a:r>
              <a:rPr lang="ru-RU" sz="3600" b="1"/>
              <a:t>– </a:t>
            </a:r>
            <a:r>
              <a:rPr lang="ru-RU" sz="3600" b="1" i="1"/>
              <a:t>методы наглядного воздействия</a:t>
            </a:r>
            <a:r>
              <a:rPr lang="ru-RU" sz="3600" b="1"/>
              <a:t> </a:t>
            </a:r>
            <a:r>
              <a:rPr lang="ru-RU" b="1"/>
              <a:t>способствуют зрительному, слуховому и двигательному восприятию занимающимися выполняемых физических упражнений. </a:t>
            </a:r>
            <a:endParaRPr lang="ru-RU" b="1">
              <a:latin typeface="Trebuchet M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Прямоугольник 2"/>
          <p:cNvSpPr>
            <a:spLocks noChangeArrowheads="1"/>
          </p:cNvSpPr>
          <p:nvPr/>
        </p:nvSpPr>
        <p:spPr bwMode="auto">
          <a:xfrm>
            <a:off x="481013" y="2109788"/>
            <a:ext cx="11301412" cy="1006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ctr"/>
            <a:r>
              <a:rPr lang="ru-RU" sz="4000" b="1"/>
              <a:t>2.	Физическая подготовленность человека</a:t>
            </a:r>
            <a:r>
              <a:rPr lang="ru-RU" sz="6000" i="1"/>
              <a:t> </a:t>
            </a:r>
            <a:endParaRPr lang="ru-RU" sz="6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Прямоугольник 2"/>
          <p:cNvSpPr>
            <a:spLocks noChangeArrowheads="1"/>
          </p:cNvSpPr>
          <p:nvPr/>
        </p:nvSpPr>
        <p:spPr bwMode="auto">
          <a:xfrm>
            <a:off x="541338" y="706438"/>
            <a:ext cx="11007725" cy="3508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sz="4400" b="1" i="1" dirty="0"/>
              <a:t>Физическая подготовленность</a:t>
            </a:r>
            <a:r>
              <a:rPr lang="ru-RU" sz="4400" b="1" dirty="0"/>
              <a:t> –                </a:t>
            </a:r>
            <a:r>
              <a:rPr lang="ru-RU" sz="3600" dirty="0"/>
              <a:t>состояние человека, обусловленное степенью развития присущих ему физических качеств и степенью владения двигательными умениями и навыками, необходимыми для успешного осуществления определенного рода деятельности</a:t>
            </a:r>
            <a:r>
              <a:rPr lang="ru-RU" sz="3600" i="1" dirty="0"/>
              <a:t>.</a:t>
            </a:r>
            <a:endParaRPr lang="ru-RU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2800" b="1" i="1" smtClean="0">
                <a:solidFill>
                  <a:schemeClr val="tx1"/>
                </a:solidFill>
                <a:latin typeface="Times New Roman" pitchFamily="18" charset="0"/>
              </a:rPr>
              <a:t>               Классификация физических качеств</a:t>
            </a:r>
            <a:r>
              <a:rPr lang="ru-RU" smtClean="0"/>
              <a:t> </a:t>
            </a:r>
          </a:p>
        </p:txBody>
      </p:sp>
      <p:sp>
        <p:nvSpPr>
          <p:cNvPr id="36866" name="Rectangle 3"/>
          <p:cNvSpPr>
            <a:spLocks noGrp="1"/>
          </p:cNvSpPr>
          <p:nvPr>
            <p:ph idx="1"/>
          </p:nvPr>
        </p:nvSpPr>
        <p:spPr>
          <a:xfrm>
            <a:off x="554038" y="1846263"/>
            <a:ext cx="8672512" cy="4233862"/>
          </a:xfrm>
        </p:spPr>
        <p:txBody>
          <a:bodyPr/>
          <a:lstStyle/>
          <a:p>
            <a:endParaRPr lang="ru-RU" smtClean="0"/>
          </a:p>
        </p:txBody>
      </p:sp>
      <p:pic>
        <p:nvPicPr>
          <p:cNvPr id="36867" name="Picture 5" descr="Похожее изображение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79550" y="1673225"/>
            <a:ext cx="7562850" cy="4535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Прямоугольник 1"/>
          <p:cNvSpPr>
            <a:spLocks noChangeArrowheads="1"/>
          </p:cNvSpPr>
          <p:nvPr/>
        </p:nvSpPr>
        <p:spPr bwMode="auto">
          <a:xfrm>
            <a:off x="152400" y="93663"/>
            <a:ext cx="11769725" cy="5949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ctr"/>
            <a:r>
              <a:rPr lang="ru-RU" sz="3600" b="1" i="1"/>
              <a:t>Силовые способности</a:t>
            </a:r>
          </a:p>
          <a:p>
            <a:pPr indent="449263" algn="ctr"/>
            <a:endParaRPr lang="ru-RU" sz="2000"/>
          </a:p>
          <a:p>
            <a:pPr indent="449263" algn="just"/>
            <a:r>
              <a:rPr lang="ru-RU" sz="3600" b="1">
                <a:solidFill>
                  <a:srgbClr val="FF0000"/>
                </a:solidFill>
              </a:rPr>
              <a:t>    </a:t>
            </a:r>
            <a:r>
              <a:rPr lang="ru-RU" sz="3600" b="1" i="1"/>
              <a:t>Мышечная сила</a:t>
            </a:r>
            <a:r>
              <a:rPr lang="ru-RU" sz="3600" b="1"/>
              <a:t> – </a:t>
            </a:r>
            <a:r>
              <a:rPr lang="ru-RU"/>
              <a:t>это способность человека преодолевать внешнее сопротивление или противодействовать ему за счет мышечных напряжений.</a:t>
            </a:r>
          </a:p>
          <a:p>
            <a:pPr indent="449263" algn="just"/>
            <a:endParaRPr lang="ru-RU"/>
          </a:p>
          <a:p>
            <a:pPr indent="449263" algn="just"/>
            <a:r>
              <a:rPr lang="ru-RU" sz="3600" b="1"/>
              <a:t>    </a:t>
            </a:r>
            <a:r>
              <a:rPr lang="ru-RU"/>
              <a:t>Различают следующие виды силовых способностей</a:t>
            </a:r>
            <a:r>
              <a:rPr lang="ru-RU" sz="3600"/>
              <a:t>:</a:t>
            </a:r>
            <a:r>
              <a:rPr lang="ru-RU" sz="3600" b="1"/>
              <a:t> </a:t>
            </a:r>
            <a:r>
              <a:rPr lang="ru-RU" sz="3600" b="1" i="1"/>
              <a:t>собственно-силовые</a:t>
            </a:r>
            <a:r>
              <a:rPr lang="ru-RU" sz="3600" b="1"/>
              <a:t> </a:t>
            </a:r>
            <a:r>
              <a:rPr lang="ru-RU"/>
              <a:t>и их соединение с другими физическими способностями</a:t>
            </a:r>
            <a:r>
              <a:rPr lang="ru-RU" sz="3600" b="1"/>
              <a:t> (</a:t>
            </a:r>
            <a:r>
              <a:rPr lang="ru-RU" sz="3600" b="1" i="1"/>
              <a:t>скоростно-силовые и силовая выносливость</a:t>
            </a:r>
            <a:r>
              <a:rPr lang="ru-RU" sz="3600" b="1"/>
              <a:t>).</a:t>
            </a:r>
          </a:p>
          <a:p>
            <a:pPr indent="449263" algn="just"/>
            <a:endParaRPr lang="ru-RU" sz="3600" b="1"/>
          </a:p>
          <a:p>
            <a:pPr indent="449263" algn="just"/>
            <a:r>
              <a:rPr lang="ru-RU" sz="3600" b="1"/>
              <a:t>    </a:t>
            </a:r>
            <a:r>
              <a:rPr lang="ru-RU" sz="3600" b="1" i="1"/>
              <a:t>Собственно-силовые способности</a:t>
            </a:r>
            <a:r>
              <a:rPr lang="ru-RU" sz="3600" b="1"/>
              <a:t> </a:t>
            </a:r>
            <a:r>
              <a:rPr lang="ru-RU"/>
              <a:t>проявляются в условиях статического режима и медленных движений</a:t>
            </a:r>
            <a:r>
              <a:rPr lang="ru-RU" i="1"/>
              <a:t>.</a:t>
            </a:r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Заголовок 3"/>
          <p:cNvSpPr>
            <a:spLocks noGrp="1"/>
          </p:cNvSpPr>
          <p:nvPr>
            <p:ph type="title"/>
          </p:nvPr>
        </p:nvSpPr>
        <p:spPr>
          <a:xfrm>
            <a:off x="677863" y="200025"/>
            <a:ext cx="8596312" cy="855663"/>
          </a:xfrm>
        </p:spPr>
        <p:txBody>
          <a:bodyPr/>
          <a:lstStyle/>
          <a:p>
            <a:pPr algn="ctr" eaLnBrk="1" hangingPunct="1"/>
            <a:r>
              <a:rPr lang="ru-RU" sz="4400" b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Учебные вопросы:</a:t>
            </a:r>
          </a:p>
        </p:txBody>
      </p:sp>
      <p:sp>
        <p:nvSpPr>
          <p:cNvPr id="20482" name="Объект 4"/>
          <p:cNvSpPr>
            <a:spLocks noGrp="1"/>
          </p:cNvSpPr>
          <p:nvPr>
            <p:ph idx="1"/>
          </p:nvPr>
        </p:nvSpPr>
        <p:spPr>
          <a:xfrm>
            <a:off x="433388" y="1633538"/>
            <a:ext cx="11547475" cy="4040187"/>
          </a:xfrm>
        </p:spPr>
        <p:txBody>
          <a:bodyPr>
            <a:normAutofit/>
          </a:bodyPr>
          <a:lstStyle/>
          <a:p>
            <a:pPr marL="0" indent="0" eaLnBrk="1" hangingPunct="1">
              <a:buFont typeface="Wingdings 3" pitchFamily="18" charset="2"/>
              <a:buNone/>
            </a:pPr>
            <a:r>
              <a:rPr lang="ru-RU" sz="3600" b="1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1. Средства и методы физического воспитания.</a:t>
            </a:r>
          </a:p>
          <a:p>
            <a:pPr marL="0" indent="0" eaLnBrk="1" hangingPunct="1">
              <a:buFont typeface="Wingdings 3" pitchFamily="18" charset="2"/>
              <a:buNone/>
            </a:pPr>
            <a:endParaRPr lang="ru-RU" sz="3600" b="1" dirty="0" smtClean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eaLnBrk="1" hangingPunct="1">
              <a:buFont typeface="Wingdings 3" pitchFamily="18" charset="2"/>
              <a:buNone/>
            </a:pPr>
            <a:r>
              <a:rPr lang="ru-RU" sz="3600" b="1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2. Физическая подготовленность человека.</a:t>
            </a:r>
          </a:p>
          <a:p>
            <a:pPr marL="0" indent="0" eaLnBrk="1" hangingPunct="1">
              <a:buFont typeface="Wingdings 3" pitchFamily="18" charset="2"/>
              <a:buNone/>
            </a:pPr>
            <a:endParaRPr lang="ru-RU" sz="3600" b="1" dirty="0" smtClean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 eaLnBrk="1" hangingPunct="1">
              <a:buFont typeface="Wingdings 3" pitchFamily="18" charset="2"/>
              <a:buNone/>
            </a:pPr>
            <a:r>
              <a:rPr lang="ru-RU" sz="3600" b="1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3. Общая физическая и специальная подготовка, </a:t>
            </a:r>
          </a:p>
          <a:p>
            <a:pPr marL="0" indent="0" eaLnBrk="1" hangingPunct="1">
              <a:buFont typeface="Wingdings 3" pitchFamily="18" charset="2"/>
              <a:buNone/>
            </a:pPr>
            <a:r>
              <a:rPr lang="ru-RU" sz="36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3600" b="1" dirty="0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структура учебно-тренировочного занятия.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3"/>
          <p:cNvSpPr>
            <a:spLocks noGrp="1"/>
          </p:cNvSpPr>
          <p:nvPr>
            <p:ph idx="1"/>
          </p:nvPr>
        </p:nvSpPr>
        <p:spPr>
          <a:xfrm>
            <a:off x="773113" y="169863"/>
            <a:ext cx="10066337" cy="5881687"/>
          </a:xfrm>
        </p:spPr>
        <p:txBody>
          <a:bodyPr/>
          <a:lstStyle/>
          <a:p>
            <a:pPr algn="just">
              <a:lnSpc>
                <a:spcPct val="90000"/>
              </a:lnSpc>
              <a:buFont typeface="Wingdings 3" pitchFamily="18" charset="2"/>
              <a:buNone/>
            </a:pPr>
            <a:r>
              <a:rPr lang="ru-RU" sz="2800" b="1" i="1" dirty="0" smtClean="0">
                <a:solidFill>
                  <a:schemeClr val="tx1"/>
                </a:solidFill>
                <a:latin typeface="Times New Roman" pitchFamily="18" charset="0"/>
              </a:rPr>
              <a:t>Собственно-силовые способности</a:t>
            </a:r>
            <a:endParaRPr lang="ru-RU" sz="2800" b="1" i="1" dirty="0" smtClean="0">
              <a:latin typeface="Times New Roman" pitchFamily="18" charset="0"/>
            </a:endParaRPr>
          </a:p>
          <a:p>
            <a:pPr algn="just">
              <a:lnSpc>
                <a:spcPct val="90000"/>
              </a:lnSpc>
              <a:buFont typeface="Wingdings 3" pitchFamily="18" charset="2"/>
              <a:buNone/>
            </a:pPr>
            <a:r>
              <a:rPr lang="ru-RU" sz="2400" i="1" dirty="0" smtClean="0">
                <a:latin typeface="Times New Roman" pitchFamily="18" charset="0"/>
              </a:rPr>
              <a:t>Могут проявляются в различных </a:t>
            </a:r>
            <a:r>
              <a:rPr lang="ru-RU" sz="2400" b="1" i="1" dirty="0" smtClean="0">
                <a:latin typeface="Times New Roman" pitchFamily="18" charset="0"/>
              </a:rPr>
              <a:t>режимах работы мышц</a:t>
            </a:r>
            <a:r>
              <a:rPr lang="ru-RU" sz="2400" i="1" dirty="0" smtClean="0">
                <a:latin typeface="Times New Roman" pitchFamily="18" charset="0"/>
              </a:rPr>
              <a:t>:</a:t>
            </a:r>
            <a:r>
              <a:rPr lang="ru-RU" sz="2400" dirty="0" smtClean="0">
                <a:latin typeface="Times New Roman" pitchFamily="18" charset="0"/>
              </a:rPr>
              <a:t> </a:t>
            </a:r>
            <a:endParaRPr lang="ru-RU" sz="2400" i="1" dirty="0" smtClean="0">
              <a:latin typeface="Times New Roman" pitchFamily="18" charset="0"/>
            </a:endParaRPr>
          </a:p>
          <a:p>
            <a:pPr algn="just">
              <a:lnSpc>
                <a:spcPct val="90000"/>
              </a:lnSpc>
              <a:buFont typeface="Wingdings 3" pitchFamily="18" charset="2"/>
              <a:buNone/>
            </a:pPr>
            <a:r>
              <a:rPr lang="ru-RU" sz="2400" i="1" dirty="0" smtClean="0">
                <a:latin typeface="Times New Roman" pitchFamily="18" charset="0"/>
              </a:rPr>
              <a:t>- </a:t>
            </a:r>
            <a:r>
              <a:rPr lang="ru-RU" sz="2400" b="1" i="1" dirty="0" smtClean="0">
                <a:latin typeface="Times New Roman" pitchFamily="18" charset="0"/>
              </a:rPr>
              <a:t>преодолевающий (</a:t>
            </a:r>
            <a:r>
              <a:rPr lang="ru-RU" sz="2400" b="1" i="1" dirty="0" err="1" smtClean="0">
                <a:latin typeface="Times New Roman" pitchFamily="18" charset="0"/>
              </a:rPr>
              <a:t>миометрический</a:t>
            </a:r>
            <a:r>
              <a:rPr lang="ru-RU" sz="2400" b="1" i="1" dirty="0" smtClean="0">
                <a:latin typeface="Times New Roman" pitchFamily="18" charset="0"/>
              </a:rPr>
              <a:t>) режим;</a:t>
            </a:r>
          </a:p>
          <a:p>
            <a:pPr algn="just">
              <a:lnSpc>
                <a:spcPct val="90000"/>
              </a:lnSpc>
              <a:buFont typeface="Wingdings 3" pitchFamily="18" charset="2"/>
              <a:buNone/>
            </a:pPr>
            <a:r>
              <a:rPr lang="ru-RU" sz="2400" b="1" i="1" dirty="0" smtClean="0">
                <a:latin typeface="Times New Roman" pitchFamily="18" charset="0"/>
              </a:rPr>
              <a:t>- уступающий (</a:t>
            </a:r>
            <a:r>
              <a:rPr lang="ru-RU" sz="2400" b="1" i="1" dirty="0" err="1" smtClean="0">
                <a:latin typeface="Times New Roman" pitchFamily="18" charset="0"/>
              </a:rPr>
              <a:t>плиометрический</a:t>
            </a:r>
            <a:r>
              <a:rPr lang="ru-RU" sz="2400" b="1" i="1" dirty="0" smtClean="0">
                <a:latin typeface="Times New Roman" pitchFamily="18" charset="0"/>
              </a:rPr>
              <a:t>);</a:t>
            </a:r>
          </a:p>
          <a:p>
            <a:pPr algn="just">
              <a:lnSpc>
                <a:spcPct val="90000"/>
              </a:lnSpc>
              <a:buFont typeface="Wingdings 3" pitchFamily="18" charset="2"/>
              <a:buNone/>
            </a:pPr>
            <a:r>
              <a:rPr lang="ru-RU" sz="2400" b="1" i="1" dirty="0" smtClean="0">
                <a:latin typeface="Times New Roman" pitchFamily="18" charset="0"/>
              </a:rPr>
              <a:t>- статический (изометрический);</a:t>
            </a:r>
          </a:p>
          <a:p>
            <a:pPr algn="just">
              <a:lnSpc>
                <a:spcPct val="90000"/>
              </a:lnSpc>
              <a:buFont typeface="Wingdings 3" pitchFamily="18" charset="2"/>
              <a:buNone/>
            </a:pPr>
            <a:r>
              <a:rPr lang="ru-RU" sz="2400" b="1" i="1" dirty="0" smtClean="0">
                <a:latin typeface="Times New Roman" pitchFamily="18" charset="0"/>
              </a:rPr>
              <a:t>- статодинамический</a:t>
            </a:r>
            <a:r>
              <a:rPr lang="ru-RU" sz="2400" i="1" dirty="0" smtClean="0">
                <a:latin typeface="Times New Roman" pitchFamily="18" charset="0"/>
              </a:rPr>
              <a:t>.</a:t>
            </a:r>
          </a:p>
          <a:p>
            <a:pPr algn="just">
              <a:lnSpc>
                <a:spcPct val="90000"/>
              </a:lnSpc>
              <a:buFont typeface="Wingdings 3" pitchFamily="18" charset="2"/>
              <a:buNone/>
            </a:pPr>
            <a:endParaRPr lang="ru-RU" sz="2400" i="1" dirty="0" smtClean="0">
              <a:latin typeface="Times New Roman" pitchFamily="18" charset="0"/>
            </a:endParaRPr>
          </a:p>
          <a:p>
            <a:pPr algn="just">
              <a:lnSpc>
                <a:spcPct val="90000"/>
              </a:lnSpc>
              <a:buFont typeface="Wingdings 3" pitchFamily="18" charset="2"/>
              <a:buNone/>
            </a:pPr>
            <a:r>
              <a:rPr lang="ru-RU" sz="2800" b="1" i="1" dirty="0" smtClean="0">
                <a:latin typeface="Times New Roman" pitchFamily="18" charset="0"/>
              </a:rPr>
              <a:t> Абсолютная сила</a:t>
            </a:r>
            <a:r>
              <a:rPr lang="ru-RU" sz="2400" dirty="0" smtClean="0">
                <a:latin typeface="Times New Roman" pitchFamily="18" charset="0"/>
              </a:rPr>
              <a:t> определяется максимальными показателями мышечных напряжений без учета массы тела человека. </a:t>
            </a:r>
          </a:p>
          <a:p>
            <a:pPr algn="just">
              <a:lnSpc>
                <a:spcPct val="90000"/>
              </a:lnSpc>
              <a:buFont typeface="Wingdings 3" pitchFamily="18" charset="2"/>
              <a:buNone/>
            </a:pPr>
            <a:endParaRPr lang="ru-RU" sz="2400" dirty="0" smtClean="0">
              <a:latin typeface="Times New Roman" pitchFamily="18" charset="0"/>
            </a:endParaRPr>
          </a:p>
          <a:p>
            <a:pPr algn="just">
              <a:lnSpc>
                <a:spcPct val="90000"/>
              </a:lnSpc>
              <a:buFont typeface="Wingdings 3" pitchFamily="18" charset="2"/>
              <a:buNone/>
            </a:pPr>
            <a:r>
              <a:rPr lang="ru-RU" sz="2800" b="1" i="1" dirty="0" smtClean="0">
                <a:latin typeface="Times New Roman" pitchFamily="18" charset="0"/>
              </a:rPr>
              <a:t> Относительная сила</a:t>
            </a:r>
            <a:r>
              <a:rPr lang="ru-RU" sz="2400" dirty="0" smtClean="0">
                <a:latin typeface="Times New Roman" pitchFamily="18" charset="0"/>
              </a:rPr>
              <a:t> – отношением величины абсолютной силы к собственной массе тела, т. е. величиной силы, приходящейся на 1 кг собственного веса тела.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Прямоугольник 2"/>
          <p:cNvSpPr>
            <a:spLocks noChangeArrowheads="1"/>
          </p:cNvSpPr>
          <p:nvPr/>
        </p:nvSpPr>
        <p:spPr bwMode="auto">
          <a:xfrm>
            <a:off x="328613" y="222250"/>
            <a:ext cx="11547475" cy="4905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sz="3200" b="1" i="1"/>
              <a:t>Скоростно-силовые способности</a:t>
            </a:r>
            <a:r>
              <a:rPr lang="ru-RU" sz="3600" b="1"/>
              <a:t> </a:t>
            </a:r>
            <a:r>
              <a:rPr lang="ru-RU" sz="2400" b="1"/>
              <a:t>проявляются в двигательных действиях, в которых наряду со значительной силой мышц требуется и значительная быстрота движений. </a:t>
            </a:r>
          </a:p>
          <a:p>
            <a:pPr indent="449263" algn="just"/>
            <a:endParaRPr lang="ru-RU" sz="2400" b="1"/>
          </a:p>
          <a:p>
            <a:pPr indent="449263" algn="just"/>
            <a:endParaRPr lang="ru-RU" sz="2400" b="1"/>
          </a:p>
          <a:p>
            <a:pPr indent="449263" algn="just"/>
            <a:r>
              <a:rPr lang="ru-RU" sz="3200" b="1" i="1"/>
              <a:t>Взрывная сила</a:t>
            </a:r>
            <a:r>
              <a:rPr lang="ru-RU" sz="3600" b="1"/>
              <a:t> – </a:t>
            </a:r>
            <a:r>
              <a:rPr lang="ru-RU" sz="2400" b="1"/>
              <a:t>это способность проявлять большие величины силы в наименьшее время.</a:t>
            </a:r>
          </a:p>
          <a:p>
            <a:pPr indent="449263" algn="just"/>
            <a:endParaRPr lang="ru-RU" sz="2000" b="1"/>
          </a:p>
          <a:p>
            <a:pPr indent="449263" algn="just"/>
            <a:endParaRPr lang="ru-RU" sz="2000" b="1"/>
          </a:p>
          <a:p>
            <a:pPr indent="449263" algn="just"/>
            <a:r>
              <a:rPr lang="ru-RU" sz="3200" b="1" i="1"/>
              <a:t>Силовая выносливость</a:t>
            </a:r>
            <a:r>
              <a:rPr lang="ru-RU" sz="3600" b="1"/>
              <a:t> </a:t>
            </a:r>
            <a:r>
              <a:rPr lang="ru-RU" sz="2400" b="1"/>
              <a:t>проявляется в действиях, требующих продолжительного по времени и относительно высокого по уровню мышечного напряжения.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л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300" y="0"/>
            <a:ext cx="6172200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4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Прямоугольник 1"/>
          <p:cNvSpPr>
            <a:spLocks noChangeArrowheads="1"/>
          </p:cNvSpPr>
          <p:nvPr/>
        </p:nvSpPr>
        <p:spPr bwMode="auto">
          <a:xfrm>
            <a:off x="620713" y="200025"/>
            <a:ext cx="11114087" cy="5578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sz="2400" dirty="0"/>
              <a:t>Для совершенствования силовых способностей применяются физические упражнения с повышенным сопротивлением</a:t>
            </a:r>
            <a:r>
              <a:rPr lang="ru-RU" b="1" dirty="0"/>
              <a:t> – </a:t>
            </a:r>
            <a:r>
              <a:rPr lang="ru-RU" b="1" i="1" dirty="0"/>
              <a:t>силовые упражнения. </a:t>
            </a:r>
          </a:p>
          <a:p>
            <a:pPr indent="449263" algn="ctr"/>
            <a:endParaRPr lang="ru-RU" b="1" i="1" dirty="0"/>
          </a:p>
          <a:p>
            <a:pPr indent="449263" algn="ctr"/>
            <a:r>
              <a:rPr lang="ru-RU" b="1" i="1" dirty="0"/>
              <a:t>Методы совершенствования силовых способностей:</a:t>
            </a:r>
          </a:p>
          <a:p>
            <a:pPr indent="449263" algn="ctr"/>
            <a:endParaRPr lang="ru-RU" sz="1600" b="1" i="1" dirty="0"/>
          </a:p>
          <a:p>
            <a:pPr indent="449263" algn="just">
              <a:buFontTx/>
              <a:buAutoNum type="arabicPeriod"/>
            </a:pPr>
            <a:r>
              <a:rPr lang="ru-RU" b="1" i="1" dirty="0"/>
              <a:t>Метод максимальных усилий:</a:t>
            </a:r>
            <a:r>
              <a:rPr lang="ru-RU" b="1" dirty="0"/>
              <a:t> </a:t>
            </a:r>
            <a:r>
              <a:rPr lang="ru-RU" sz="2400" dirty="0"/>
              <a:t>выполнение упражнений с </a:t>
            </a:r>
            <a:r>
              <a:rPr lang="ru-RU" sz="2400" dirty="0" err="1"/>
              <a:t>субмаксимальными</a:t>
            </a:r>
            <a:r>
              <a:rPr lang="ru-RU" sz="2400" dirty="0"/>
              <a:t> и максимальными отягощениями.</a:t>
            </a:r>
            <a:r>
              <a:rPr lang="ru-RU" dirty="0"/>
              <a:t> </a:t>
            </a:r>
          </a:p>
          <a:p>
            <a:pPr indent="449263" algn="just">
              <a:buFontTx/>
              <a:buAutoNum type="arabicPeriod"/>
            </a:pPr>
            <a:r>
              <a:rPr lang="ru-RU" b="1" i="1" dirty="0"/>
              <a:t>Метод повторных непредельных усилий</a:t>
            </a:r>
            <a:r>
              <a:rPr lang="ru-RU" b="1" dirty="0"/>
              <a:t> </a:t>
            </a:r>
            <a:r>
              <a:rPr lang="ru-RU" sz="2400" dirty="0"/>
              <a:t>предусматривает многократное преодоление непредельного внешнего сопротивления до значительного утомления или до «отказа». </a:t>
            </a:r>
          </a:p>
          <a:p>
            <a:pPr indent="449263" algn="just">
              <a:buFontTx/>
              <a:buAutoNum type="arabicPeriod"/>
            </a:pPr>
            <a:r>
              <a:rPr lang="ru-RU" b="1" i="1" dirty="0"/>
              <a:t>Метод изометрических усилий</a:t>
            </a:r>
            <a:r>
              <a:rPr lang="ru-RU" b="1" dirty="0"/>
              <a:t> </a:t>
            </a:r>
            <a:r>
              <a:rPr lang="ru-RU" sz="2400" dirty="0"/>
              <a:t>характеризуется выполнением кратковременных максимальных напряжений, без изменения длины мышц. </a:t>
            </a:r>
          </a:p>
          <a:p>
            <a:pPr indent="449263" algn="just">
              <a:buFontTx/>
              <a:buAutoNum type="arabicPeriod"/>
            </a:pPr>
            <a:r>
              <a:rPr lang="ru-RU" b="1" i="1" dirty="0"/>
              <a:t>Метод круговой тренировки</a:t>
            </a:r>
            <a:r>
              <a:rPr lang="ru-RU" b="1" dirty="0"/>
              <a:t> </a:t>
            </a:r>
            <a:r>
              <a:rPr lang="ru-RU" sz="2400" dirty="0"/>
              <a:t>обеспечивает комплексное воздействие на различные мышечные группы.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л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0"/>
            <a:ext cx="69151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6627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Прямоугольник 1"/>
          <p:cNvSpPr>
            <a:spLocks noChangeArrowheads="1"/>
          </p:cNvSpPr>
          <p:nvPr/>
        </p:nvSpPr>
        <p:spPr bwMode="auto">
          <a:xfrm>
            <a:off x="446088" y="319088"/>
            <a:ext cx="10960100" cy="6617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sz="3600" b="1" i="1" dirty="0"/>
              <a:t>Скоростные способности</a:t>
            </a:r>
            <a:r>
              <a:rPr lang="ru-RU" sz="3600" b="1" dirty="0"/>
              <a:t> </a:t>
            </a:r>
            <a:r>
              <a:rPr lang="ru-RU" dirty="0"/>
              <a:t>или</a:t>
            </a:r>
            <a:r>
              <a:rPr lang="ru-RU" sz="3600" b="1" dirty="0"/>
              <a:t> </a:t>
            </a:r>
            <a:r>
              <a:rPr lang="ru-RU" sz="3600" b="1" i="1" dirty="0"/>
              <a:t>быстрота</a:t>
            </a:r>
            <a:r>
              <a:rPr lang="ru-RU" sz="3600" b="1" dirty="0"/>
              <a:t> </a:t>
            </a:r>
            <a:r>
              <a:rPr lang="ru-RU" sz="3600" dirty="0"/>
              <a:t>– </a:t>
            </a:r>
            <a:r>
              <a:rPr lang="ru-RU" dirty="0"/>
              <a:t>это комплекс функциональных свойств человека, обеспечивающих выполнение двигательных действий в минимальный для данных условий отрезок времени.</a:t>
            </a:r>
          </a:p>
          <a:p>
            <a:pPr indent="449263" algn="just"/>
            <a:endParaRPr lang="ru-RU" dirty="0"/>
          </a:p>
          <a:p>
            <a:pPr indent="449263" algn="ctr"/>
            <a:r>
              <a:rPr lang="ru-RU" sz="3600" b="1" i="1" dirty="0"/>
              <a:t>Формы проявления быстроты:</a:t>
            </a:r>
          </a:p>
          <a:p>
            <a:pPr indent="449263" algn="ctr"/>
            <a:endParaRPr lang="ru-RU" sz="3600" b="1" i="1" dirty="0"/>
          </a:p>
          <a:p>
            <a:pPr indent="449263" algn="just"/>
            <a:r>
              <a:rPr lang="ru-RU" sz="3200" b="1" i="1" dirty="0"/>
              <a:t>1.  Скорость двигательной реакции.</a:t>
            </a:r>
          </a:p>
          <a:p>
            <a:pPr indent="449263" algn="just"/>
            <a:r>
              <a:rPr lang="ru-RU" sz="3200" b="1" i="1" dirty="0"/>
              <a:t>2.  Быстрота выполнения одиночного движения.</a:t>
            </a:r>
          </a:p>
          <a:p>
            <a:pPr indent="449263" algn="just"/>
            <a:r>
              <a:rPr lang="ru-RU" sz="3200" b="1" i="1" dirty="0"/>
              <a:t>3. Частота   движений</a:t>
            </a:r>
            <a:r>
              <a:rPr lang="ru-RU" sz="3200" b="1" dirty="0"/>
              <a:t> </a:t>
            </a:r>
            <a:r>
              <a:rPr lang="ru-RU" sz="3200" dirty="0"/>
              <a:t>(количество   движений   в единицу времени</a:t>
            </a:r>
            <a:r>
              <a:rPr lang="ru-RU" sz="3200" dirty="0" smtClean="0"/>
              <a:t>).</a:t>
            </a:r>
            <a:endParaRPr lang="en-US" sz="3200" dirty="0" smtClean="0"/>
          </a:p>
          <a:p>
            <a:pPr indent="449263" algn="just"/>
            <a:r>
              <a:rPr lang="ru-RU" sz="3200" b="1" i="1" dirty="0"/>
              <a:t>4. Быстрота выполнения целостного двигательного акта</a:t>
            </a:r>
            <a:endParaRPr lang="ru-RU" sz="3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Прямоугольник 1"/>
          <p:cNvSpPr>
            <a:spLocks noChangeArrowheads="1"/>
          </p:cNvSpPr>
          <p:nvPr/>
        </p:nvSpPr>
        <p:spPr bwMode="auto">
          <a:xfrm>
            <a:off x="363538" y="231775"/>
            <a:ext cx="11406187" cy="613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b="1" i="1"/>
              <a:t>Простая реакция</a:t>
            </a:r>
            <a:r>
              <a:rPr lang="ru-RU" b="1"/>
              <a:t> – </a:t>
            </a:r>
            <a:r>
              <a:rPr lang="ru-RU"/>
              <a:t>это ответ заранее известным движением на заранее известный, но внезапно появляющийся сигнал (зрительный, слуховой, тактильный). </a:t>
            </a:r>
          </a:p>
          <a:p>
            <a:pPr indent="449263" algn="just"/>
            <a:endParaRPr lang="ru-RU" sz="2000"/>
          </a:p>
          <a:p>
            <a:pPr indent="449263" algn="just"/>
            <a:r>
              <a:rPr lang="ru-RU" b="1"/>
              <a:t>В </a:t>
            </a:r>
            <a:r>
              <a:rPr lang="ru-RU" b="1" i="1"/>
              <a:t>сложных реакциях</a:t>
            </a:r>
            <a:r>
              <a:rPr lang="ru-RU" b="1"/>
              <a:t> </a:t>
            </a:r>
            <a:r>
              <a:rPr lang="ru-RU"/>
              <a:t>выделяют</a:t>
            </a:r>
            <a:r>
              <a:rPr lang="ru-RU" b="1"/>
              <a:t>: </a:t>
            </a:r>
            <a:r>
              <a:rPr lang="ru-RU" b="1" i="1"/>
              <a:t>реакцию на движущийся объект</a:t>
            </a:r>
            <a:r>
              <a:rPr lang="ru-RU" b="1"/>
              <a:t> </a:t>
            </a:r>
            <a:r>
              <a:rPr lang="ru-RU"/>
              <a:t>(мяч, шайба и т. п.)</a:t>
            </a:r>
            <a:r>
              <a:rPr lang="ru-RU" b="1"/>
              <a:t> и </a:t>
            </a:r>
            <a:r>
              <a:rPr lang="ru-RU" b="1" i="1"/>
              <a:t>реакцию «выбора»</a:t>
            </a:r>
            <a:r>
              <a:rPr lang="ru-RU" b="1"/>
              <a:t> </a:t>
            </a:r>
            <a:r>
              <a:rPr lang="ru-RU"/>
              <a:t>(когда из нескольких возможных действий требуется мгновенно выбрать одно, адекватное данной ситуации).</a:t>
            </a:r>
          </a:p>
          <a:p>
            <a:pPr indent="449263" algn="just"/>
            <a:endParaRPr lang="ru-RU" sz="2000"/>
          </a:p>
          <a:p>
            <a:pPr indent="449263" algn="just"/>
            <a:r>
              <a:rPr lang="ru-RU" b="1" i="1"/>
              <a:t>Быстрота одиночного движения</a:t>
            </a:r>
            <a:r>
              <a:rPr lang="ru-RU" b="1"/>
              <a:t> </a:t>
            </a:r>
            <a:r>
              <a:rPr lang="ru-RU"/>
              <a:t>проявляется в способности выполнять отдельные двигательные акты с высокой скоростью. </a:t>
            </a:r>
          </a:p>
          <a:p>
            <a:pPr indent="449263" algn="just"/>
            <a:endParaRPr lang="ru-RU" sz="2000"/>
          </a:p>
          <a:p>
            <a:pPr indent="449263" algn="just"/>
            <a:r>
              <a:rPr lang="ru-RU" b="1" i="1"/>
              <a:t>Быстрота выполнения цикла движений</a:t>
            </a:r>
            <a:r>
              <a:rPr lang="ru-RU" b="1"/>
              <a:t> </a:t>
            </a:r>
            <a:r>
              <a:rPr lang="ru-RU"/>
              <a:t>является определяющей для циклических видов спорта (бег, плавание и др.) и проявляется в темпе движений.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Прямоугольник 1"/>
          <p:cNvSpPr>
            <a:spLocks noChangeArrowheads="1"/>
          </p:cNvSpPr>
          <p:nvPr/>
        </p:nvSpPr>
        <p:spPr bwMode="auto">
          <a:xfrm>
            <a:off x="176213" y="117475"/>
            <a:ext cx="11863387" cy="666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sz="2400" b="1" dirty="0"/>
              <a:t>Средства совершенствования скоростных способностей - </a:t>
            </a:r>
            <a:r>
              <a:rPr lang="ru-RU" sz="2400" dirty="0"/>
              <a:t>упражнения, выполняемые с предельной либо </a:t>
            </a:r>
            <a:r>
              <a:rPr lang="ru-RU" sz="2400" dirty="0" err="1"/>
              <a:t>околопредельной</a:t>
            </a:r>
            <a:r>
              <a:rPr lang="ru-RU" sz="2400" dirty="0"/>
              <a:t> скоростью (скоростные упражнения).  </a:t>
            </a:r>
          </a:p>
          <a:p>
            <a:pPr indent="449263" algn="ctr"/>
            <a:endParaRPr lang="ru-RU" sz="2400" b="1" dirty="0"/>
          </a:p>
          <a:p>
            <a:pPr indent="449263" algn="ctr"/>
            <a:r>
              <a:rPr lang="ru-RU" sz="2400" b="1" dirty="0"/>
              <a:t>Группы:</a:t>
            </a:r>
          </a:p>
          <a:p>
            <a:pPr indent="449263" algn="just"/>
            <a:r>
              <a:rPr lang="ru-RU" sz="2400" b="1" dirty="0"/>
              <a:t>1. Упражнения, направленно воздействующие на отдельные компоненты</a:t>
            </a:r>
          </a:p>
          <a:p>
            <a:pPr indent="449263" algn="just"/>
            <a:r>
              <a:rPr lang="ru-RU" sz="2400" b="1" dirty="0"/>
              <a:t>    скоростных способностей.</a:t>
            </a:r>
          </a:p>
          <a:p>
            <a:pPr indent="449263" algn="just"/>
            <a:r>
              <a:rPr lang="ru-RU" sz="2400" b="1" dirty="0"/>
              <a:t>2. Упражнения комплексного (разностороннего) воздействия на все основные</a:t>
            </a:r>
          </a:p>
          <a:p>
            <a:pPr indent="449263" algn="just"/>
            <a:r>
              <a:rPr lang="ru-RU" sz="2400" b="1" dirty="0"/>
              <a:t>    компоненты скоростных способностей.</a:t>
            </a:r>
          </a:p>
          <a:p>
            <a:pPr indent="449263" algn="just"/>
            <a:r>
              <a:rPr lang="ru-RU" sz="2400" b="1" dirty="0"/>
              <a:t>3. Упражнения сопряженного воздействия: </a:t>
            </a:r>
          </a:p>
          <a:p>
            <a:pPr indent="449263" algn="just"/>
            <a:r>
              <a:rPr lang="ru-RU" sz="2400" b="1" dirty="0"/>
              <a:t>а) на скоростные и все другие способности (скоростные и силовые, скоростные и</a:t>
            </a:r>
          </a:p>
          <a:p>
            <a:pPr indent="449263" algn="just"/>
            <a:r>
              <a:rPr lang="ru-RU" sz="2400" b="1" dirty="0"/>
              <a:t>    координационные, скоростные и выносливость); </a:t>
            </a:r>
          </a:p>
          <a:p>
            <a:pPr indent="449263" algn="just"/>
            <a:r>
              <a:rPr lang="ru-RU" sz="2400" b="1" dirty="0"/>
              <a:t>б) на скоростные способности и совершенствование двигательных действий</a:t>
            </a:r>
          </a:p>
          <a:p>
            <a:pPr indent="449263" algn="just"/>
            <a:r>
              <a:rPr lang="ru-RU" sz="2400" b="1" dirty="0"/>
              <a:t>    </a:t>
            </a:r>
            <a:r>
              <a:rPr lang="ru-RU" sz="2400" dirty="0"/>
              <a:t>(бег, плавание, спортивные игры и др.).</a:t>
            </a:r>
          </a:p>
          <a:p>
            <a:pPr indent="449263" algn="ctr"/>
            <a:r>
              <a:rPr lang="ru-RU" sz="2400" b="1" dirty="0"/>
              <a:t>Основные методы:</a:t>
            </a:r>
          </a:p>
          <a:p>
            <a:pPr indent="449263" algn="just"/>
            <a:r>
              <a:rPr lang="ru-RU" sz="2400" b="1" dirty="0"/>
              <a:t>- повторный метод </a:t>
            </a:r>
            <a:r>
              <a:rPr lang="ru-RU" sz="2400" dirty="0"/>
              <a:t>(выполнение упражнений с максимальной скоростью</a:t>
            </a:r>
          </a:p>
          <a:p>
            <a:pPr indent="449263" algn="just"/>
            <a:r>
              <a:rPr lang="ru-RU" sz="2400" dirty="0"/>
              <a:t>  чередуемое с отдыхом);</a:t>
            </a:r>
          </a:p>
          <a:p>
            <a:pPr indent="449263" algn="just"/>
            <a:r>
              <a:rPr lang="ru-RU" sz="2400" b="1" dirty="0"/>
              <a:t>- соревновательный метод;</a:t>
            </a:r>
          </a:p>
          <a:p>
            <a:pPr indent="449263" algn="just"/>
            <a:r>
              <a:rPr lang="ru-RU" sz="2400" b="1" dirty="0"/>
              <a:t>- игровой метод.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Прямоугольник 1"/>
          <p:cNvSpPr>
            <a:spLocks noChangeArrowheads="1"/>
          </p:cNvSpPr>
          <p:nvPr/>
        </p:nvSpPr>
        <p:spPr bwMode="auto">
          <a:xfrm>
            <a:off x="293688" y="119063"/>
            <a:ext cx="11628437" cy="6678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sz="3200" b="1" i="1"/>
              <a:t>Выносливость</a:t>
            </a:r>
            <a:r>
              <a:rPr lang="ru-RU" sz="3200" b="1"/>
              <a:t> – </a:t>
            </a:r>
            <a:r>
              <a:rPr lang="ru-RU"/>
              <a:t>способность человека противостоять физическому утомлению в процессе мышечной деятельности.</a:t>
            </a:r>
          </a:p>
          <a:p>
            <a:pPr indent="449263" algn="just"/>
            <a:r>
              <a:rPr lang="ru-RU" sz="3200" b="1" i="1"/>
              <a:t>Утомление</a:t>
            </a:r>
            <a:r>
              <a:rPr lang="ru-RU" sz="3200" b="1"/>
              <a:t> - </a:t>
            </a:r>
            <a:r>
              <a:rPr lang="ru-RU"/>
              <a:t>это временное снижение работоспособности, вызванное интенсивной или продолжительной работой.</a:t>
            </a:r>
          </a:p>
          <a:p>
            <a:pPr indent="449263" algn="just"/>
            <a:r>
              <a:rPr lang="ru-RU"/>
              <a:t>В зависимости от природы и характера нагрузки выделяют четыре типа утомления:</a:t>
            </a:r>
          </a:p>
          <a:p>
            <a:pPr indent="449263"/>
            <a:r>
              <a:rPr lang="ru-RU" b="1"/>
              <a:t>•     </a:t>
            </a:r>
            <a:r>
              <a:rPr lang="ru-RU" b="1" i="1"/>
              <a:t>умственное </a:t>
            </a:r>
            <a:r>
              <a:rPr lang="ru-RU" i="1"/>
              <a:t>(в процессе интеллектуальной деятельности);</a:t>
            </a:r>
          </a:p>
          <a:p>
            <a:pPr indent="449263"/>
            <a:r>
              <a:rPr lang="ru-RU" b="1"/>
              <a:t>•     </a:t>
            </a:r>
            <a:r>
              <a:rPr lang="ru-RU" b="1" i="1"/>
              <a:t>эмоциональное </a:t>
            </a:r>
            <a:r>
              <a:rPr lang="ru-RU" i="1"/>
              <a:t>(выполнения монотонной работы, при сильных переживаниях и т.п.);</a:t>
            </a:r>
          </a:p>
          <a:p>
            <a:pPr indent="449263"/>
            <a:r>
              <a:rPr lang="ru-RU" b="1"/>
              <a:t>•     </a:t>
            </a:r>
            <a:r>
              <a:rPr lang="ru-RU" b="1" i="1"/>
              <a:t>сенсорное </a:t>
            </a:r>
            <a:r>
              <a:rPr lang="ru-RU" b="1"/>
              <a:t>- </a:t>
            </a:r>
            <a:r>
              <a:rPr lang="ru-RU"/>
              <a:t>возникает вследствие напряжённой деятельности ана­лизаторов (например, усталость зрительного анализатора во время работы на компьютере);</a:t>
            </a:r>
          </a:p>
          <a:p>
            <a:pPr indent="449263"/>
            <a:r>
              <a:rPr lang="ru-RU" b="1"/>
              <a:t>•     </a:t>
            </a:r>
            <a:r>
              <a:rPr lang="ru-RU" b="1" i="1"/>
              <a:t>физическое - </a:t>
            </a:r>
            <a:r>
              <a:rPr lang="ru-RU"/>
              <a:t>возникает в процессе продолжительной или интенсивной мышечной работы.</a:t>
            </a:r>
            <a:endParaRPr lang="ru-RU" sz="3200">
              <a:solidFill>
                <a:srgbClr val="0066CC"/>
              </a:solidFill>
            </a:endParaRPr>
          </a:p>
          <a:p>
            <a:pPr indent="449263" algn="just"/>
            <a:endParaRPr lang="ru-RU" sz="3200">
              <a:solidFill>
                <a:srgbClr val="0066CC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7" name="Rectangle 3"/>
          <p:cNvSpPr>
            <a:spLocks noGrp="1"/>
          </p:cNvSpPr>
          <p:nvPr>
            <p:ph idx="1"/>
          </p:nvPr>
        </p:nvSpPr>
        <p:spPr>
          <a:xfrm>
            <a:off x="534988" y="0"/>
            <a:ext cx="11028362" cy="6591300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1000" dirty="0" smtClean="0"/>
              <a:t>    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Font typeface="Wingdings 3" pitchFamily="18" charset="2"/>
              <a:buNone/>
            </a:pPr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       В зависимости от объёма мышечных групп, принимающих участие в работе, условно различают </a:t>
            </a:r>
            <a:r>
              <a:rPr lang="ru-RU" sz="3000" b="1" dirty="0" smtClean="0">
                <a:latin typeface="Times New Roman" pitchFamily="18" charset="0"/>
                <a:cs typeface="Times New Roman" pitchFamily="18" charset="0"/>
              </a:rPr>
              <a:t>три вида физического утомления:</a:t>
            </a:r>
            <a:endParaRPr lang="ru-RU" sz="3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Font typeface="Wingdings 3" pitchFamily="18" charset="2"/>
              <a:buNone/>
            </a:pPr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•    </a:t>
            </a:r>
            <a:r>
              <a:rPr lang="ru-RU" sz="3000" b="1" dirty="0" smtClean="0">
                <a:latin typeface="Times New Roman" pitchFamily="18" charset="0"/>
                <a:cs typeface="Times New Roman" pitchFamily="18" charset="0"/>
              </a:rPr>
              <a:t>локальное</a:t>
            </a:r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 - к работе привлечено меньше трети общего объёма скелетных мышц (пр., мышцы кисти, голени);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Font typeface="Wingdings 3" pitchFamily="18" charset="2"/>
              <a:buNone/>
            </a:pPr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•   </a:t>
            </a:r>
            <a:r>
              <a:rPr lang="ru-RU" sz="3000" b="1" dirty="0" smtClean="0">
                <a:latin typeface="Times New Roman" pitchFamily="18" charset="0"/>
                <a:cs typeface="Times New Roman" pitchFamily="18" charset="0"/>
              </a:rPr>
              <a:t> региональное</a:t>
            </a:r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 - в работе принимает участие от одной до двух третей мышечной массы (пр., упражнения для укрепления мышц ног или туловища);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Font typeface="Wingdings 3" pitchFamily="18" charset="2"/>
              <a:buNone/>
            </a:pPr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•    </a:t>
            </a:r>
            <a:r>
              <a:rPr lang="ru-RU" sz="3000" b="1" dirty="0" smtClean="0">
                <a:latin typeface="Times New Roman" pitchFamily="18" charset="0"/>
                <a:cs typeface="Times New Roman" pitchFamily="18" charset="0"/>
              </a:rPr>
              <a:t>тотальное -</a:t>
            </a:r>
            <a:r>
              <a:rPr lang="ru-RU" sz="3000" dirty="0" smtClean="0">
                <a:latin typeface="Times New Roman" pitchFamily="18" charset="0"/>
                <a:cs typeface="Times New Roman" pitchFamily="18" charset="0"/>
              </a:rPr>
              <a:t> работает одновременно более двух третей скелетных мышц (пр., бег, гребля).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Font typeface="Wingdings 3" pitchFamily="18" charset="2"/>
              <a:buNone/>
            </a:pPr>
            <a:endParaRPr lang="ru-RU" sz="30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Заголовок 1"/>
          <p:cNvSpPr>
            <a:spLocks noGrp="1"/>
          </p:cNvSpPr>
          <p:nvPr>
            <p:ph type="title"/>
          </p:nvPr>
        </p:nvSpPr>
        <p:spPr>
          <a:xfrm>
            <a:off x="1309688" y="200025"/>
            <a:ext cx="8597900" cy="703263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ru-RU" b="1" smtClean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Рекомендуемая литература:</a:t>
            </a:r>
          </a:p>
        </p:txBody>
      </p:sp>
      <p:sp>
        <p:nvSpPr>
          <p:cNvPr id="21506" name="Объект 2"/>
          <p:cNvSpPr>
            <a:spLocks noGrp="1"/>
          </p:cNvSpPr>
          <p:nvPr>
            <p:ph idx="1"/>
          </p:nvPr>
        </p:nvSpPr>
        <p:spPr>
          <a:xfrm>
            <a:off x="315913" y="903288"/>
            <a:ext cx="11453812" cy="5837237"/>
          </a:xfrm>
        </p:spPr>
        <p:txBody>
          <a:bodyPr/>
          <a:lstStyle/>
          <a:p>
            <a:pPr marL="0" indent="0" algn="just" eaLnBrk="1" hangingPunct="1">
              <a:buFont typeface="Wingdings 3" pitchFamily="18" charset="2"/>
              <a:buNone/>
            </a:pPr>
            <a:r>
              <a:rPr lang="ru-RU" sz="2800" b="1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1.	Ильнич В.И. Физическая культура студента и жизнь: Учебник / В.И. Ильинич. – М.: Гардарики, 2005. – 366 с.</a:t>
            </a:r>
          </a:p>
          <a:p>
            <a:pPr marL="0" indent="0" algn="just" eaLnBrk="1" hangingPunct="1">
              <a:buFont typeface="Wingdings 3" pitchFamily="18" charset="2"/>
              <a:buNone/>
            </a:pPr>
            <a:r>
              <a:rPr lang="ru-RU" sz="2800" b="1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2.	Физическая культура и физическое воспитание студентов в техническом вузе / под ред. проф. В. Ю. Лебединского, доц.               Э.Г. Шпорина. – Иркутск: ИрГТУ, 2012. – 294 с. </a:t>
            </a:r>
          </a:p>
          <a:p>
            <a:pPr marL="0" indent="0" algn="just" eaLnBrk="1" hangingPunct="1">
              <a:buFont typeface="Wingdings 3" pitchFamily="18" charset="2"/>
              <a:buNone/>
            </a:pPr>
            <a:r>
              <a:rPr lang="ru-RU" sz="2800" b="1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3.	Физическая культура студентов в техническом вузе: учебное пособие / Под ред. проф. М.М. Колокольцева, ст. препод.                   Е.А. Койпышевой. – Иркутск: ИРНИТУ, 2015. – 335 с. </a:t>
            </a:r>
          </a:p>
          <a:p>
            <a:pPr marL="0" indent="0" algn="just" eaLnBrk="1" hangingPunct="1">
              <a:buFont typeface="Wingdings 3" pitchFamily="18" charset="2"/>
              <a:buNone/>
            </a:pPr>
            <a:r>
              <a:rPr lang="ru-RU" sz="2800" b="1" smtClean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       4.	Холодов Ж.К. Теория и методика физической культуры и спорта: учебник для студ. учреждений высш. проф. образования. / Ж.К. Холодов, В.С. Кузнецов. – 12-е изд., испр. – М.: Издательский центр «Академия», 2014. – 480 с.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09600" y="381001"/>
            <a:ext cx="10972800" cy="5745164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Font typeface="Wingdings 3" pitchFamily="18" charset="2"/>
              <a:buNone/>
            </a:pPr>
            <a:r>
              <a:rPr lang="ru-RU" b="1" dirty="0">
                <a:latin typeface="Times New Roman" pitchFamily="18" charset="0"/>
                <a:cs typeface="Times New Roman" pitchFamily="18" charset="0"/>
              </a:rPr>
              <a:t>Развитие утомления проходит через три фазы: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Font typeface="Wingdings 3" pitchFamily="18" charset="2"/>
              <a:buNone/>
            </a:pPr>
            <a:r>
              <a:rPr lang="ru-RU" b="1" dirty="0">
                <a:latin typeface="Times New Roman" pitchFamily="18" charset="0"/>
                <a:cs typeface="Times New Roman" pitchFamily="18" charset="0"/>
              </a:rPr>
              <a:t>1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. 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фазу </a:t>
            </a:r>
            <a:r>
              <a:rPr lang="ru-RU" b="1" dirty="0">
                <a:latin typeface="Times New Roman" pitchFamily="18" charset="0"/>
                <a:cs typeface="Times New Roman" pitchFamily="18" charset="0"/>
              </a:rPr>
              <a:t>компенсированного утомления (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несмотря на возрастающие затруднения человек может некоторое время сохранять прежнюю интенсивность работы за счёт больших, чем прежде, волевых усилий и частичного изменения биомеханической структуры двигательных действий);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Font typeface="Wingdings 3" pitchFamily="18" charset="2"/>
              <a:buNone/>
            </a:pPr>
            <a:r>
              <a:rPr lang="ru-RU" b="1" dirty="0">
                <a:latin typeface="Times New Roman" pitchFamily="18" charset="0"/>
                <a:cs typeface="Times New Roman" pitchFamily="18" charset="0"/>
              </a:rPr>
              <a:t>2. </a:t>
            </a:r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 фазу </a:t>
            </a:r>
            <a:r>
              <a:rPr lang="ru-RU" b="1" dirty="0">
                <a:latin typeface="Times New Roman" pitchFamily="18" charset="0"/>
                <a:cs typeface="Times New Roman" pitchFamily="18" charset="0"/>
              </a:rPr>
              <a:t>декомпенсированного утомления (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человек не может сохранить прежнюю интенсивность работы;</a:t>
            </a:r>
          </a:p>
          <a:p>
            <a:pPr marL="0" indent="0" algn="just">
              <a:lnSpc>
                <a:spcPct val="120000"/>
              </a:lnSpc>
              <a:spcBef>
                <a:spcPts val="0"/>
              </a:spcBef>
              <a:buFont typeface="Wingdings 3" pitchFamily="18" charset="2"/>
              <a:buNone/>
            </a:pPr>
            <a:r>
              <a:rPr lang="ru-RU" b="1" dirty="0">
                <a:latin typeface="Times New Roman" pitchFamily="18" charset="0"/>
                <a:cs typeface="Times New Roman" pitchFamily="18" charset="0"/>
              </a:rPr>
              <a:t>3. </a:t>
            </a:r>
            <a:r>
              <a:rPr lang="ru-RU" b="1" dirty="0" smtClean="0">
                <a:latin typeface="Times New Roman" pitchFamily="18" charset="0"/>
                <a:cs typeface="Times New Roman" pitchFamily="18" charset="0"/>
              </a:rPr>
              <a:t> фазу </a:t>
            </a:r>
            <a:r>
              <a:rPr lang="ru-RU" b="1" dirty="0">
                <a:latin typeface="Times New Roman" pitchFamily="18" charset="0"/>
                <a:cs typeface="Times New Roman" pitchFamily="18" charset="0"/>
              </a:rPr>
              <a:t>полного утомления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 (когда наступает отказ от выполнения работы).</a:t>
            </a:r>
          </a:p>
        </p:txBody>
      </p:sp>
    </p:spTree>
    <p:extLst>
      <p:ext uri="{BB962C8B-B14F-4D97-AF65-F5344CB8AC3E}">
        <p14:creationId xmlns:p14="http://schemas.microsoft.com/office/powerpoint/2010/main" val="3519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9" name="Rectangle 3"/>
          <p:cNvSpPr>
            <a:spLocks noGrp="1"/>
          </p:cNvSpPr>
          <p:nvPr>
            <p:ph idx="1"/>
          </p:nvPr>
        </p:nvSpPr>
        <p:spPr>
          <a:xfrm>
            <a:off x="496888" y="465138"/>
            <a:ext cx="11104562" cy="5576887"/>
          </a:xfrm>
        </p:spPr>
        <p:txBody>
          <a:bodyPr/>
          <a:lstStyle/>
          <a:p>
            <a:pPr algn="just">
              <a:buFont typeface="Wingdings 3" pitchFamily="18" charset="2"/>
              <a:buNone/>
            </a:pPr>
            <a:r>
              <a:rPr lang="ru-RU" sz="2400" b="1" dirty="0" smtClean="0">
                <a:solidFill>
                  <a:srgbClr val="FF0000"/>
                </a:solidFill>
                <a:latin typeface="Times New Roman" pitchFamily="18" charset="0"/>
              </a:rPr>
              <a:t>    </a:t>
            </a:r>
            <a:r>
              <a:rPr lang="ru-RU" sz="2800" b="1" i="1" dirty="0" smtClean="0">
                <a:solidFill>
                  <a:schemeClr val="tx1"/>
                </a:solidFill>
                <a:latin typeface="Times New Roman" pitchFamily="18" charset="0"/>
              </a:rPr>
              <a:t>Общая выносливость</a:t>
            </a:r>
            <a:r>
              <a:rPr lang="ru-RU" sz="2800" b="1" dirty="0" smtClean="0">
                <a:solidFill>
                  <a:schemeClr val="tx1"/>
                </a:solidFill>
                <a:latin typeface="Times New Roman" pitchFamily="18" charset="0"/>
              </a:rPr>
              <a:t> - </a:t>
            </a:r>
            <a:r>
              <a:rPr lang="ru-RU" sz="2800" dirty="0" smtClean="0">
                <a:solidFill>
                  <a:schemeClr val="tx1"/>
                </a:solidFill>
                <a:latin typeface="Times New Roman" pitchFamily="18" charset="0"/>
              </a:rPr>
              <a:t>выносливость к продолжительной работе умеренной интенсивности, включающей функционирование всего мышечного аппарата. </a:t>
            </a:r>
          </a:p>
          <a:p>
            <a:pPr algn="just"/>
            <a:endParaRPr lang="ru-RU" sz="2800" dirty="0" smtClean="0">
              <a:solidFill>
                <a:schemeClr val="tx1"/>
              </a:solidFill>
              <a:latin typeface="Times New Roman" pitchFamily="18" charset="0"/>
            </a:endParaRPr>
          </a:p>
          <a:p>
            <a:pPr algn="just">
              <a:buFont typeface="Wingdings 3" pitchFamily="18" charset="2"/>
              <a:buNone/>
            </a:pPr>
            <a:r>
              <a:rPr lang="ru-RU" sz="2800" b="1" dirty="0" smtClean="0">
                <a:solidFill>
                  <a:schemeClr val="tx1"/>
                </a:solidFill>
                <a:latin typeface="Times New Roman" pitchFamily="18" charset="0"/>
              </a:rPr>
              <a:t>    </a:t>
            </a:r>
            <a:r>
              <a:rPr lang="ru-RU" sz="2800" dirty="0" smtClean="0">
                <a:solidFill>
                  <a:schemeClr val="tx1"/>
                </a:solidFill>
                <a:latin typeface="Times New Roman" pitchFamily="18" charset="0"/>
              </a:rPr>
              <a:t>Выносливость по отношению к определенной деятельности, избранной как предмет специализации, называют</a:t>
            </a:r>
            <a:r>
              <a:rPr lang="ru-RU" sz="2800" b="1" dirty="0" smtClean="0">
                <a:solidFill>
                  <a:schemeClr val="tx1"/>
                </a:solidFill>
                <a:latin typeface="Times New Roman" pitchFamily="18" charset="0"/>
              </a:rPr>
              <a:t> </a:t>
            </a:r>
            <a:r>
              <a:rPr lang="ru-RU" sz="2800" b="1" i="1" dirty="0" smtClean="0">
                <a:solidFill>
                  <a:schemeClr val="tx1"/>
                </a:solidFill>
                <a:latin typeface="Times New Roman" pitchFamily="18" charset="0"/>
              </a:rPr>
              <a:t>специальной</a:t>
            </a:r>
            <a:r>
              <a:rPr lang="ru-RU" sz="2800" b="1" dirty="0" smtClean="0">
                <a:solidFill>
                  <a:schemeClr val="tx1"/>
                </a:solidFill>
                <a:latin typeface="Times New Roman" pitchFamily="18" charset="0"/>
              </a:rPr>
              <a:t>.</a:t>
            </a:r>
          </a:p>
          <a:p>
            <a:pPr algn="just">
              <a:buFont typeface="Wingdings 3" pitchFamily="18" charset="2"/>
              <a:buNone/>
            </a:pPr>
            <a:endParaRPr lang="ru-RU" sz="2800" b="1" dirty="0" smtClean="0">
              <a:solidFill>
                <a:schemeClr val="tx1"/>
              </a:solidFill>
              <a:latin typeface="Times New Roman" pitchFamily="18" charset="0"/>
            </a:endParaRPr>
          </a:p>
          <a:p>
            <a:pPr algn="just">
              <a:buFont typeface="Wingdings 3" pitchFamily="18" charset="2"/>
              <a:buNone/>
            </a:pPr>
            <a:r>
              <a:rPr lang="ru-RU" sz="2800" b="1" dirty="0" smtClean="0">
                <a:solidFill>
                  <a:schemeClr val="tx1"/>
                </a:solidFill>
                <a:latin typeface="Times New Roman" pitchFamily="18" charset="0"/>
              </a:rPr>
              <a:t>    </a:t>
            </a:r>
            <a:r>
              <a:rPr lang="ru-RU" sz="2800" dirty="0" smtClean="0">
                <a:solidFill>
                  <a:schemeClr val="tx1"/>
                </a:solidFill>
                <a:latin typeface="Times New Roman" pitchFamily="18" charset="0"/>
              </a:rPr>
              <a:t>В зависимости от преимущественного проявления других способностей выделяют</a:t>
            </a:r>
            <a:r>
              <a:rPr lang="ru-RU" sz="2800" b="1" dirty="0" smtClean="0">
                <a:solidFill>
                  <a:schemeClr val="tx1"/>
                </a:solidFill>
                <a:latin typeface="Times New Roman" pitchFamily="18" charset="0"/>
              </a:rPr>
              <a:t> </a:t>
            </a:r>
            <a:r>
              <a:rPr lang="ru-RU" sz="2800" b="1" i="1" dirty="0" smtClean="0">
                <a:solidFill>
                  <a:schemeClr val="tx1"/>
                </a:solidFill>
                <a:latin typeface="Times New Roman" pitchFamily="18" charset="0"/>
              </a:rPr>
              <a:t>скоростную, силовую</a:t>
            </a:r>
            <a:r>
              <a:rPr lang="ru-RU" sz="2800" b="1" dirty="0" smtClean="0">
                <a:solidFill>
                  <a:schemeClr val="tx1"/>
                </a:solidFill>
                <a:latin typeface="Times New Roman" pitchFamily="18" charset="0"/>
              </a:rPr>
              <a:t> и </a:t>
            </a:r>
            <a:r>
              <a:rPr lang="ru-RU" sz="2800" b="1" i="1" dirty="0" smtClean="0">
                <a:solidFill>
                  <a:schemeClr val="tx1"/>
                </a:solidFill>
                <a:latin typeface="Times New Roman" pitchFamily="18" charset="0"/>
              </a:rPr>
              <a:t>координационную выносливость</a:t>
            </a:r>
            <a:r>
              <a:rPr lang="ru-RU" sz="2800" b="1" dirty="0" smtClean="0">
                <a:solidFill>
                  <a:schemeClr val="tx1"/>
                </a:solidFill>
                <a:latin typeface="Times New Roman" pitchFamily="18" charset="0"/>
              </a:rPr>
              <a:t>.</a:t>
            </a:r>
          </a:p>
          <a:p>
            <a:pPr algn="just">
              <a:buFont typeface="Wingdings 3" pitchFamily="18" charset="2"/>
              <a:buNone/>
            </a:pPr>
            <a:endParaRPr lang="ru-RU" sz="2800" dirty="0" smtClean="0">
              <a:solidFill>
                <a:schemeClr val="tx1"/>
              </a:solidFill>
              <a:latin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Прямоугольник 1"/>
          <p:cNvSpPr>
            <a:spLocks noChangeArrowheads="1"/>
          </p:cNvSpPr>
          <p:nvPr/>
        </p:nvSpPr>
        <p:spPr bwMode="auto">
          <a:xfrm>
            <a:off x="152400" y="136525"/>
            <a:ext cx="11887200" cy="56938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b="1" i="1" dirty="0"/>
              <a:t>Средства развития общей выносливости</a:t>
            </a:r>
            <a:r>
              <a:rPr lang="ru-RU" b="1" dirty="0"/>
              <a:t> - упражнения, вызывающие максимальную производительность сердечно-сосудистой и дыхательной систем</a:t>
            </a:r>
            <a:r>
              <a:rPr lang="ru-RU" b="1" dirty="0" smtClean="0"/>
              <a:t>.</a:t>
            </a:r>
          </a:p>
          <a:p>
            <a:pPr indent="449263" algn="just"/>
            <a:endParaRPr lang="ru-RU" b="1" dirty="0"/>
          </a:p>
          <a:p>
            <a:pPr indent="449263" algn="just"/>
            <a:r>
              <a:rPr lang="ru-RU" b="1" i="1" dirty="0" smtClean="0"/>
              <a:t>Методы </a:t>
            </a:r>
            <a:r>
              <a:rPr lang="ru-RU" b="1" i="1" dirty="0"/>
              <a:t>развития общей выносливости</a:t>
            </a:r>
            <a:r>
              <a:rPr lang="ru-RU" b="1" dirty="0"/>
              <a:t>: </a:t>
            </a:r>
          </a:p>
          <a:p>
            <a:pPr indent="449263" algn="just"/>
            <a:r>
              <a:rPr lang="ru-RU" b="1" dirty="0"/>
              <a:t>– метод непрерывных упражнений с нагрузкой умеренной и переменной</a:t>
            </a:r>
          </a:p>
          <a:p>
            <a:pPr indent="449263" algn="just"/>
            <a:r>
              <a:rPr lang="ru-RU" b="1" dirty="0"/>
              <a:t>   интенсивности;</a:t>
            </a:r>
          </a:p>
          <a:p>
            <a:pPr indent="449263" algn="just"/>
            <a:r>
              <a:rPr lang="ru-RU" b="1" dirty="0"/>
              <a:t>– </a:t>
            </a:r>
            <a:r>
              <a:rPr lang="ru-RU" b="1" dirty="0" smtClean="0"/>
              <a:t> метод </a:t>
            </a:r>
            <a:r>
              <a:rPr lang="ru-RU" b="1" dirty="0"/>
              <a:t>повторного интервального упражнения;</a:t>
            </a:r>
          </a:p>
          <a:p>
            <a:pPr indent="449263" algn="just"/>
            <a:r>
              <a:rPr lang="ru-RU" b="1" dirty="0"/>
              <a:t>– </a:t>
            </a:r>
            <a:r>
              <a:rPr lang="ru-RU" b="1" dirty="0" smtClean="0"/>
              <a:t> метод </a:t>
            </a:r>
            <a:r>
              <a:rPr lang="ru-RU" b="1" dirty="0"/>
              <a:t>круговой тренировки; </a:t>
            </a:r>
          </a:p>
          <a:p>
            <a:pPr indent="449263" algn="just"/>
            <a:r>
              <a:rPr lang="ru-RU" b="1" dirty="0"/>
              <a:t>– </a:t>
            </a:r>
            <a:r>
              <a:rPr lang="ru-RU" b="1" dirty="0" smtClean="0"/>
              <a:t> переменный </a:t>
            </a:r>
            <a:r>
              <a:rPr lang="ru-RU" b="1" dirty="0"/>
              <a:t>метод </a:t>
            </a:r>
            <a:r>
              <a:rPr lang="ru-RU" b="1" dirty="0" smtClean="0"/>
              <a:t>(т. </a:t>
            </a:r>
            <a:r>
              <a:rPr lang="ru-RU" b="1" dirty="0"/>
              <a:t>е</a:t>
            </a:r>
            <a:r>
              <a:rPr lang="ru-RU" b="1" dirty="0" smtClean="0"/>
              <a:t>. чередование </a:t>
            </a:r>
            <a:r>
              <a:rPr lang="ru-RU" b="1" dirty="0"/>
              <a:t>работы в разных зонах </a:t>
            </a:r>
            <a:endParaRPr lang="ru-RU" b="1" dirty="0" smtClean="0"/>
          </a:p>
          <a:p>
            <a:pPr indent="449263" algn="just"/>
            <a:r>
              <a:rPr lang="ru-RU" b="1" dirty="0"/>
              <a:t> </a:t>
            </a:r>
            <a:r>
              <a:rPr lang="ru-RU" b="1" dirty="0" smtClean="0"/>
              <a:t>   мощности – </a:t>
            </a:r>
            <a:r>
              <a:rPr lang="ru-RU" b="1" dirty="0"/>
              <a:t>большой </a:t>
            </a:r>
            <a:r>
              <a:rPr lang="ru-RU" b="1" dirty="0" smtClean="0"/>
              <a:t>и умеренной). </a:t>
            </a:r>
            <a:endParaRPr lang="ru-RU" b="1" dirty="0"/>
          </a:p>
          <a:p>
            <a:pPr indent="449263" algn="just"/>
            <a:endParaRPr lang="ru-RU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381000" y="723900"/>
            <a:ext cx="11811000" cy="4993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49263" algn="just"/>
            <a:r>
              <a:rPr lang="ru-RU" b="1" i="1" dirty="0"/>
              <a:t>Средства совершенствования специальной выносливости</a:t>
            </a:r>
            <a:r>
              <a:rPr lang="ru-RU" b="1" dirty="0"/>
              <a:t> - специальные упражнения, выполняемые с предельной или </a:t>
            </a:r>
            <a:r>
              <a:rPr lang="ru-RU" b="1" dirty="0" err="1"/>
              <a:t>околопредельной</a:t>
            </a:r>
            <a:r>
              <a:rPr lang="ru-RU" b="1" dirty="0"/>
              <a:t> интенсивностью и продолжительностью, обеспечивающей достижение значительного утомления</a:t>
            </a:r>
            <a:r>
              <a:rPr lang="ru-RU" b="1" dirty="0" smtClean="0"/>
              <a:t>.</a:t>
            </a:r>
          </a:p>
          <a:p>
            <a:pPr indent="449263" algn="just"/>
            <a:endParaRPr lang="ru-RU" b="1" dirty="0"/>
          </a:p>
          <a:p>
            <a:pPr indent="449263" algn="just"/>
            <a:endParaRPr lang="ru-RU" b="1" dirty="0"/>
          </a:p>
          <a:p>
            <a:pPr indent="449263" algn="just"/>
            <a:endParaRPr lang="ru-RU" sz="1050" b="1" dirty="0"/>
          </a:p>
          <a:p>
            <a:pPr indent="449263" algn="just"/>
            <a:r>
              <a:rPr lang="ru-RU" b="1" i="1" dirty="0"/>
              <a:t>Методы совершенствования специальной выносливости</a:t>
            </a:r>
            <a:r>
              <a:rPr lang="ru-RU" b="1" dirty="0"/>
              <a:t>: </a:t>
            </a:r>
          </a:p>
          <a:p>
            <a:pPr indent="449263" algn="just"/>
            <a:r>
              <a:rPr lang="ru-RU" b="1" dirty="0"/>
              <a:t>–  методы непрерывного упражнения (равномерный и переменный); </a:t>
            </a:r>
          </a:p>
          <a:p>
            <a:pPr indent="449263" algn="just"/>
            <a:r>
              <a:rPr lang="ru-RU" b="1" dirty="0"/>
              <a:t>– методы интервального прерывного упражнения </a:t>
            </a:r>
          </a:p>
          <a:p>
            <a:pPr indent="449263" algn="just"/>
            <a:r>
              <a:rPr lang="ru-RU" b="1" dirty="0"/>
              <a:t>   (интервальный и повторный); </a:t>
            </a:r>
          </a:p>
          <a:p>
            <a:pPr indent="449263" algn="just"/>
            <a:r>
              <a:rPr lang="ru-RU" b="1" dirty="0"/>
              <a:t>– соревновательный и игровой методы. </a:t>
            </a:r>
          </a:p>
        </p:txBody>
      </p:sp>
    </p:spTree>
    <p:extLst>
      <p:ext uri="{BB962C8B-B14F-4D97-AF65-F5344CB8AC3E}">
        <p14:creationId xmlns:p14="http://schemas.microsoft.com/office/powerpoint/2010/main" val="6398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Прямоугольник 1"/>
          <p:cNvSpPr>
            <a:spLocks noChangeArrowheads="1"/>
          </p:cNvSpPr>
          <p:nvPr/>
        </p:nvSpPr>
        <p:spPr bwMode="auto">
          <a:xfrm>
            <a:off x="339725" y="123825"/>
            <a:ext cx="11464925" cy="6543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sz="2400" b="1" dirty="0"/>
              <a:t>Гибкость – способность человека выполнять движения с большой </a:t>
            </a:r>
          </a:p>
          <a:p>
            <a:pPr indent="449263" algn="just"/>
            <a:r>
              <a:rPr lang="ru-RU" sz="2400" b="1" dirty="0"/>
              <a:t>амплитудой.</a:t>
            </a:r>
          </a:p>
          <a:p>
            <a:pPr indent="449263" algn="just"/>
            <a:endParaRPr lang="ru-RU" sz="1000" b="1" dirty="0"/>
          </a:p>
          <a:p>
            <a:pPr indent="449263" algn="just"/>
            <a:r>
              <a:rPr lang="ru-RU" sz="2400" b="1" i="1" dirty="0"/>
              <a:t>Активная гибкость</a:t>
            </a:r>
            <a:r>
              <a:rPr lang="ru-RU" sz="2400" b="1" dirty="0"/>
              <a:t> – </a:t>
            </a:r>
            <a:r>
              <a:rPr lang="ru-RU" sz="2400" dirty="0"/>
              <a:t>это способность человека достигать больших амплитуд</a:t>
            </a:r>
          </a:p>
          <a:p>
            <a:pPr indent="449263" algn="just"/>
            <a:r>
              <a:rPr lang="ru-RU" sz="2400" dirty="0"/>
              <a:t>движений за счет сокращения мышечных групп.</a:t>
            </a:r>
          </a:p>
          <a:p>
            <a:pPr indent="449263" algn="just"/>
            <a:endParaRPr lang="ru-RU" sz="1000" dirty="0"/>
          </a:p>
          <a:p>
            <a:pPr indent="449263" algn="just"/>
            <a:r>
              <a:rPr lang="ru-RU" sz="2400" b="1" i="1" dirty="0"/>
              <a:t>Пассивная гибкость</a:t>
            </a:r>
            <a:r>
              <a:rPr lang="ru-RU" sz="2400" b="1" dirty="0"/>
              <a:t> – </a:t>
            </a:r>
            <a:r>
              <a:rPr lang="ru-RU" sz="2400" dirty="0"/>
              <a:t>способность выполнять движения с наибольшей</a:t>
            </a:r>
          </a:p>
          <a:p>
            <a:pPr indent="449263" algn="just"/>
            <a:r>
              <a:rPr lang="ru-RU" sz="2400" dirty="0"/>
              <a:t>амплитудой под воздействием внешних растягивающих сил.</a:t>
            </a:r>
          </a:p>
          <a:p>
            <a:pPr indent="449263" algn="just"/>
            <a:endParaRPr lang="ru-RU" sz="1000" dirty="0"/>
          </a:p>
          <a:p>
            <a:pPr indent="449263" algn="just"/>
            <a:r>
              <a:rPr lang="ru-RU" sz="2400" b="1" dirty="0"/>
              <a:t>Средства развития гибкости - </a:t>
            </a:r>
            <a:r>
              <a:rPr lang="ru-RU" sz="2400" dirty="0"/>
              <a:t>упражнения, выполняемые с максимальной</a:t>
            </a:r>
          </a:p>
          <a:p>
            <a:pPr indent="449263" algn="just"/>
            <a:r>
              <a:rPr lang="ru-RU" sz="2400" dirty="0"/>
              <a:t>амплитудой.</a:t>
            </a:r>
          </a:p>
          <a:p>
            <a:pPr indent="449263" algn="just"/>
            <a:r>
              <a:rPr lang="ru-RU" sz="2400" b="1" dirty="0"/>
              <a:t>Среди упражнений на растягивания выделяют:</a:t>
            </a:r>
          </a:p>
          <a:p>
            <a:pPr indent="449263" algn="just"/>
            <a:r>
              <a:rPr lang="ru-RU" sz="2400" b="1" dirty="0"/>
              <a:t>            – </a:t>
            </a:r>
            <a:r>
              <a:rPr lang="ru-RU" sz="2400" b="1" i="1" dirty="0"/>
              <a:t>активные;</a:t>
            </a:r>
          </a:p>
          <a:p>
            <a:pPr indent="449263" algn="just"/>
            <a:r>
              <a:rPr lang="ru-RU" sz="2400" b="1" i="1" dirty="0"/>
              <a:t>            – пассивные;</a:t>
            </a:r>
          </a:p>
          <a:p>
            <a:pPr indent="449263" algn="just"/>
            <a:r>
              <a:rPr lang="ru-RU" sz="2400" b="1" i="1" dirty="0"/>
              <a:t>            – статические. </a:t>
            </a:r>
          </a:p>
          <a:p>
            <a:pPr indent="449263" algn="just"/>
            <a:endParaRPr lang="ru-RU" sz="1000" b="1" i="1" dirty="0"/>
          </a:p>
          <a:p>
            <a:pPr indent="449263"/>
            <a:r>
              <a:rPr lang="ru-RU" sz="2400" b="1" i="1" dirty="0"/>
              <a:t>Основным методом развития гибкости</a:t>
            </a:r>
            <a:r>
              <a:rPr lang="ru-RU" sz="2400" b="1" dirty="0"/>
              <a:t> </a:t>
            </a:r>
            <a:r>
              <a:rPr lang="ru-RU" sz="2400" dirty="0"/>
              <a:t>является</a:t>
            </a:r>
            <a:r>
              <a:rPr lang="ru-RU" sz="2400" b="1" dirty="0"/>
              <a:t> </a:t>
            </a:r>
            <a:r>
              <a:rPr lang="ru-RU" sz="2400" b="1" i="1" dirty="0"/>
              <a:t>повторный метод</a:t>
            </a:r>
            <a:r>
              <a:rPr lang="ru-RU" sz="2400" b="1" dirty="0"/>
              <a:t>, </a:t>
            </a:r>
            <a:r>
              <a:rPr lang="ru-RU" sz="2400" dirty="0"/>
              <a:t>который предполагает выполнение упражнений на растягивание сериями, по нескольку повторений в каждой, и интервалами активного отдыха, достаточными для восстановления работоспособности.</a:t>
            </a:r>
            <a:endParaRPr lang="ru-RU" sz="2400" dirty="0">
              <a:latin typeface="Trebuchet M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48" name="Picture 4" descr="л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590550" y="-857250"/>
            <a:ext cx="10458450" cy="7943850"/>
          </a:xfrm>
          <a:ln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Прямоугольник 1"/>
          <p:cNvSpPr>
            <a:spLocks noChangeArrowheads="1"/>
          </p:cNvSpPr>
          <p:nvPr/>
        </p:nvSpPr>
        <p:spPr bwMode="auto">
          <a:xfrm>
            <a:off x="246063" y="214313"/>
            <a:ext cx="11582400" cy="6092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sz="3200" b="1" i="1"/>
              <a:t>Координационные способности</a:t>
            </a:r>
            <a:r>
              <a:rPr lang="ru-RU" sz="3200" b="1"/>
              <a:t> человека определяют его возможность рационально согласовывать движения звеньев тела при решении конкретных двигательных задач.</a:t>
            </a:r>
          </a:p>
          <a:p>
            <a:pPr indent="449263" algn="just"/>
            <a:endParaRPr lang="ru-RU" sz="2400" b="1"/>
          </a:p>
          <a:p>
            <a:pPr indent="449263" algn="just"/>
            <a:r>
              <a:rPr lang="ru-RU" sz="3200" b="1" i="1"/>
              <a:t>Координационные способности включают в себя:</a:t>
            </a:r>
          </a:p>
          <a:p>
            <a:pPr indent="449263" algn="just"/>
            <a:r>
              <a:rPr lang="ru-RU" sz="3200" b="1"/>
              <a:t>– </a:t>
            </a:r>
            <a:r>
              <a:rPr lang="ru-RU" sz="3200"/>
              <a:t>способность к оценке и регуляции параметров</a:t>
            </a:r>
          </a:p>
          <a:p>
            <a:pPr indent="449263" algn="just"/>
            <a:r>
              <a:rPr lang="ru-RU" sz="3200"/>
              <a:t>   движений;</a:t>
            </a:r>
          </a:p>
          <a:p>
            <a:pPr indent="449263" algn="just"/>
            <a:r>
              <a:rPr lang="ru-RU" sz="3200"/>
              <a:t>– способность точного воспроизведения движения в</a:t>
            </a:r>
          </a:p>
          <a:p>
            <a:pPr indent="449263" algn="just"/>
            <a:r>
              <a:rPr lang="ru-RU" sz="3200"/>
              <a:t>   пространстве;</a:t>
            </a:r>
          </a:p>
          <a:p>
            <a:pPr indent="449263" algn="just"/>
            <a:r>
              <a:rPr lang="ru-RU" sz="3200"/>
              <a:t>– способность к равновесию;</a:t>
            </a:r>
          </a:p>
          <a:p>
            <a:pPr indent="449263" algn="just"/>
            <a:r>
              <a:rPr lang="ru-RU" sz="3200"/>
              <a:t>– способность к ритму;</a:t>
            </a:r>
          </a:p>
          <a:p>
            <a:pPr indent="449263" algn="just"/>
            <a:r>
              <a:rPr lang="ru-RU" sz="3200"/>
              <a:t>– способность к произвольному расслаблению мышц.</a:t>
            </a:r>
            <a:r>
              <a:rPr lang="ru-RU" sz="3200" i="1"/>
              <a:t> </a:t>
            </a:r>
          </a:p>
          <a:p>
            <a:pPr indent="449263" algn="just"/>
            <a:endParaRPr lang="ru-RU" sz="1800" i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Прямоугольник 1"/>
          <p:cNvSpPr>
            <a:spLocks noChangeArrowheads="1"/>
          </p:cNvSpPr>
          <p:nvPr/>
        </p:nvSpPr>
        <p:spPr bwMode="auto">
          <a:xfrm>
            <a:off x="457200" y="547688"/>
            <a:ext cx="11242675" cy="5307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b="1" i="1"/>
              <a:t>Средства развития координационных способностей</a:t>
            </a:r>
            <a:r>
              <a:rPr lang="ru-RU" b="1"/>
              <a:t> - </a:t>
            </a:r>
            <a:r>
              <a:rPr lang="ru-RU"/>
              <a:t>различные гимнастические и акробатические упражнения, спортивные и подвижные игры, прыжковые упражнения, упражнения с предметами.</a:t>
            </a:r>
          </a:p>
          <a:p>
            <a:pPr indent="449263" algn="just"/>
            <a:endParaRPr lang="ru-RU" sz="2000"/>
          </a:p>
          <a:p>
            <a:pPr indent="449263" algn="ctr"/>
            <a:r>
              <a:rPr lang="ru-RU" b="1" i="1"/>
              <a:t>Методические приемы:</a:t>
            </a:r>
          </a:p>
          <a:p>
            <a:pPr indent="449263" algn="just"/>
            <a:endParaRPr lang="ru-RU" sz="1400" b="1" i="1"/>
          </a:p>
          <a:p>
            <a:pPr indent="449263" algn="just"/>
            <a:r>
              <a:rPr lang="ru-RU" b="1"/>
              <a:t>1) </a:t>
            </a:r>
            <a:r>
              <a:rPr lang="ru-RU"/>
              <a:t>выполнение упражнений из необычных исходных положений;</a:t>
            </a:r>
          </a:p>
          <a:p>
            <a:pPr indent="449263" algn="just"/>
            <a:r>
              <a:rPr lang="ru-RU"/>
              <a:t>2) «зеркальное» выполнение упражнений;</a:t>
            </a:r>
          </a:p>
          <a:p>
            <a:pPr indent="449263" algn="just"/>
            <a:r>
              <a:rPr lang="ru-RU"/>
              <a:t>3) изменение скорости и темпа движений;</a:t>
            </a:r>
          </a:p>
          <a:p>
            <a:pPr indent="449263" algn="just"/>
            <a:r>
              <a:rPr lang="ru-RU"/>
              <a:t>4) комбинированные упражнения (выполнение различных</a:t>
            </a:r>
          </a:p>
          <a:p>
            <a:pPr indent="449263" algn="just"/>
            <a:r>
              <a:rPr lang="ru-RU"/>
              <a:t>    упражнений в связке);</a:t>
            </a:r>
          </a:p>
          <a:p>
            <a:pPr indent="449263" algn="just"/>
            <a:r>
              <a:rPr lang="ru-RU"/>
              <a:t>5) ассиметричные упражнения;</a:t>
            </a:r>
          </a:p>
          <a:p>
            <a:pPr indent="449263" algn="just"/>
            <a:r>
              <a:rPr lang="ru-RU"/>
              <a:t>6) создание непривычных условий выполнения упражнений.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 </a:t>
            </a:r>
          </a:p>
        </p:txBody>
      </p:sp>
      <p:pic>
        <p:nvPicPr>
          <p:cNvPr id="5837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1250" y="0"/>
            <a:ext cx="7410450" cy="764117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Прямоугольник 1"/>
          <p:cNvSpPr>
            <a:spLocks noChangeArrowheads="1"/>
          </p:cNvSpPr>
          <p:nvPr/>
        </p:nvSpPr>
        <p:spPr bwMode="auto">
          <a:xfrm>
            <a:off x="738188" y="1604963"/>
            <a:ext cx="10528300" cy="2287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ctr"/>
            <a:r>
              <a:rPr lang="ru-RU" sz="4800" b="1">
                <a:solidFill>
                  <a:srgbClr val="FF0000"/>
                </a:solidFill>
              </a:rPr>
              <a:t>3. Общая физическая и специальная подготовка, структура учебно-тренировочного занятия</a:t>
            </a:r>
            <a:endParaRPr lang="ru-RU" sz="48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Прямоугольник 3"/>
          <p:cNvSpPr>
            <a:spLocks noChangeArrowheads="1"/>
          </p:cNvSpPr>
          <p:nvPr/>
        </p:nvSpPr>
        <p:spPr bwMode="auto">
          <a:xfrm>
            <a:off x="855663" y="1924050"/>
            <a:ext cx="10363200" cy="2105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ru-RU" sz="6600" b="1">
                <a:solidFill>
                  <a:srgbClr val="FF0000"/>
                </a:solidFill>
                <a:ea typeface="PMingLiU"/>
                <a:cs typeface="PMingLiU"/>
              </a:rPr>
              <a:t>1.	</a:t>
            </a:r>
            <a:r>
              <a:rPr lang="ru-RU" sz="6600" b="1">
                <a:solidFill>
                  <a:srgbClr val="FF0000"/>
                </a:solidFill>
              </a:rPr>
              <a:t>Средства и методы физического воспитания</a:t>
            </a:r>
            <a:r>
              <a:rPr lang="ru-RU" sz="6000" b="1" i="1">
                <a:latin typeface="Trebuchet MS" pitchFamily="34" charset="0"/>
              </a:rPr>
              <a:t> </a:t>
            </a:r>
            <a:endParaRPr lang="ru-RU" sz="600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Прямоугольник 1"/>
          <p:cNvSpPr>
            <a:spLocks noChangeArrowheads="1"/>
          </p:cNvSpPr>
          <p:nvPr/>
        </p:nvSpPr>
        <p:spPr bwMode="auto">
          <a:xfrm>
            <a:off x="446088" y="523875"/>
            <a:ext cx="11277600" cy="533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b="1"/>
              <a:t>Общая физическая подготовка (ОФП) – </a:t>
            </a:r>
            <a:r>
              <a:rPr lang="ru-RU"/>
              <a:t>это процесс совершенствования физических качеств, направленный на всестороннее и гармоничное физическое развитие человека</a:t>
            </a:r>
            <a:r>
              <a:rPr lang="ru-RU" b="1"/>
              <a:t>. </a:t>
            </a:r>
          </a:p>
          <a:p>
            <a:pPr indent="449263" algn="just"/>
            <a:endParaRPr lang="ru-RU" sz="1800" b="1"/>
          </a:p>
          <a:p>
            <a:pPr indent="449263" algn="just"/>
            <a:r>
              <a:rPr lang="ru-RU" b="1"/>
              <a:t>Специальная физическая подготовка (СФП) – </a:t>
            </a:r>
            <a:r>
              <a:rPr lang="ru-RU"/>
              <a:t>это процесс совершенствования физических качеств, обеспечивающих преимущественное развитие тех двигательных способностей, которые необходимы для конкретной спортивной дисциплины или вида трудовой деятельности.</a:t>
            </a:r>
          </a:p>
          <a:p>
            <a:pPr indent="449263" algn="just"/>
            <a:endParaRPr lang="ru-RU" sz="1800"/>
          </a:p>
          <a:p>
            <a:pPr indent="449263" algn="just"/>
            <a:r>
              <a:rPr lang="ru-RU" b="1"/>
              <a:t>Специальная физическая подготовка </a:t>
            </a:r>
            <a:r>
              <a:rPr lang="ru-RU"/>
              <a:t>весьма разнообразна по своей направленности и ее виды делятся на две основные группы:</a:t>
            </a:r>
            <a:r>
              <a:rPr lang="ru-RU" b="1"/>
              <a:t> спортивная подготовка </a:t>
            </a:r>
            <a:r>
              <a:rPr lang="ru-RU"/>
              <a:t>и</a:t>
            </a:r>
            <a:r>
              <a:rPr lang="ru-RU" b="1"/>
              <a:t> профессионально-прикладная подготовка.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Прямоугольник 1"/>
          <p:cNvSpPr>
            <a:spLocks noChangeArrowheads="1"/>
          </p:cNvSpPr>
          <p:nvPr/>
        </p:nvSpPr>
        <p:spPr bwMode="auto">
          <a:xfrm>
            <a:off x="328613" y="423863"/>
            <a:ext cx="11582400" cy="5940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ru-RU" sz="3200" b="1"/>
              <a:t>Учебно-тренировочное занятие состоит из четырех частей: вводной, подготовительной, основной и заключительной.</a:t>
            </a:r>
          </a:p>
          <a:p>
            <a:pPr algn="just"/>
            <a:endParaRPr lang="ru-RU" sz="3200" b="1"/>
          </a:p>
          <a:p>
            <a:pPr algn="just"/>
            <a:r>
              <a:rPr lang="ru-RU" sz="3200" b="1"/>
              <a:t>Общая плотность занятия - </a:t>
            </a:r>
            <a:r>
              <a:rPr lang="ru-RU" sz="3200"/>
              <a:t>отношение педагогически оправданного использованного времени ко всей продолжительности занятия. </a:t>
            </a:r>
          </a:p>
          <a:p>
            <a:pPr algn="just"/>
            <a:endParaRPr lang="ru-RU" sz="3200"/>
          </a:p>
          <a:p>
            <a:pPr algn="just"/>
            <a:r>
              <a:rPr lang="ru-RU" sz="3200" b="1"/>
              <a:t>Моторная плотность – </a:t>
            </a:r>
            <a:r>
              <a:rPr lang="ru-RU" sz="3200"/>
              <a:t>отношение времени, затраченного непосредственно на выполнение физических упражнений, ко всей продолжительности занятия</a:t>
            </a:r>
            <a:r>
              <a:rPr lang="ru-RU" sz="3200" b="1"/>
              <a:t>. </a:t>
            </a:r>
          </a:p>
          <a:p>
            <a:pPr algn="just"/>
            <a:endParaRPr lang="ru-RU" sz="3200" b="1"/>
          </a:p>
          <a:p>
            <a:pPr algn="just"/>
            <a:r>
              <a:rPr lang="ru-RU" sz="3200"/>
              <a:t>Моторная плотность может колебаться от 10–15 до 80–90 %.</a:t>
            </a:r>
            <a:r>
              <a:rPr lang="ru-RU" sz="3200" b="1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Прямоугольник 3"/>
          <p:cNvSpPr>
            <a:spLocks noChangeArrowheads="1"/>
          </p:cNvSpPr>
          <p:nvPr/>
        </p:nvSpPr>
        <p:spPr bwMode="auto">
          <a:xfrm>
            <a:off x="727075" y="830263"/>
            <a:ext cx="11347450" cy="4508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ru-RU" sz="5400" b="1"/>
              <a:t>Группы средств физического воспитания:</a:t>
            </a:r>
          </a:p>
          <a:p>
            <a:endParaRPr lang="ru-RU" sz="2000" b="1"/>
          </a:p>
          <a:p>
            <a:r>
              <a:rPr lang="ru-RU" sz="5400" b="1"/>
              <a:t>1) физические упражнения; </a:t>
            </a:r>
          </a:p>
          <a:p>
            <a:r>
              <a:rPr lang="ru-RU" sz="5400" b="1"/>
              <a:t>2) оздоровительные силы природы; </a:t>
            </a:r>
          </a:p>
          <a:p>
            <a:r>
              <a:rPr lang="ru-RU" sz="5400" b="1"/>
              <a:t>3) гигиенические факторы. 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/>
          </p:cNvSpPr>
          <p:nvPr>
            <p:ph type="title"/>
          </p:nvPr>
        </p:nvSpPr>
        <p:spPr>
          <a:xfrm>
            <a:off x="1887538" y="457200"/>
            <a:ext cx="8596312" cy="1320800"/>
          </a:xfrm>
        </p:spPr>
        <p:txBody>
          <a:bodyPr/>
          <a:lstStyle/>
          <a:p>
            <a:r>
              <a:rPr lang="ru-RU" sz="2400" b="1" smtClean="0">
                <a:solidFill>
                  <a:schemeClr val="tx1"/>
                </a:solidFill>
                <a:latin typeface="Times New Roman" pitchFamily="18" charset="0"/>
              </a:rPr>
              <a:t>Рис. 1. Средства физического воспитания</a:t>
            </a:r>
          </a:p>
        </p:txBody>
      </p:sp>
      <p:pic>
        <p:nvPicPr>
          <p:cNvPr id="24578" name="Рисунок 2" descr="http://www.ckofr.com/images/stories/fis/holodov_403_sredstva_fizicheskogo_vospitaniya.gif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1803400" y="1308100"/>
            <a:ext cx="6438900" cy="46450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Прямоугольник 1"/>
          <p:cNvSpPr>
            <a:spLocks noChangeArrowheads="1"/>
          </p:cNvSpPr>
          <p:nvPr/>
        </p:nvSpPr>
        <p:spPr bwMode="auto">
          <a:xfrm>
            <a:off x="176213" y="120650"/>
            <a:ext cx="11793537" cy="613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just"/>
            <a:r>
              <a:rPr lang="ru-RU" sz="3200" b="1">
                <a:solidFill>
                  <a:srgbClr val="FF0000"/>
                </a:solidFill>
                <a:cs typeface="Courier New" pitchFamily="49" charset="0"/>
              </a:rPr>
              <a:t>        </a:t>
            </a:r>
            <a:r>
              <a:rPr lang="ru-RU" b="1">
                <a:cs typeface="Courier New" pitchFamily="49" charset="0"/>
              </a:rPr>
              <a:t>Физические упражнения</a:t>
            </a:r>
            <a:r>
              <a:rPr lang="ru-RU">
                <a:cs typeface="Courier New" pitchFamily="49" charset="0"/>
              </a:rPr>
              <a:t> – это двигательные действия, которые направлены на реализацию задач физического воспитания, сформированы и организованы по его закономерностям.</a:t>
            </a:r>
          </a:p>
          <a:p>
            <a:pPr algn="just"/>
            <a:endParaRPr lang="ru-RU">
              <a:cs typeface="Courier New" pitchFamily="49" charset="0"/>
            </a:endParaRPr>
          </a:p>
          <a:p>
            <a:pPr algn="just"/>
            <a:r>
              <a:rPr lang="ru-RU" b="1">
                <a:cs typeface="Courier New" pitchFamily="49" charset="0"/>
              </a:rPr>
              <a:t>        Содержание физических упражнений – </a:t>
            </a:r>
            <a:r>
              <a:rPr lang="ru-RU">
                <a:cs typeface="Courier New" pitchFamily="49" charset="0"/>
              </a:rPr>
              <a:t>это совокупность физиологических, психологических и биомеханических процессов, происходящих в организме человека при выполнении данного упражнения (физиологические сдвиги в организме, степень проявления физических качеств и т. п.).</a:t>
            </a:r>
            <a:r>
              <a:rPr lang="ru-RU"/>
              <a:t> </a:t>
            </a:r>
          </a:p>
          <a:p>
            <a:pPr algn="just"/>
            <a:endParaRPr lang="ru-RU"/>
          </a:p>
          <a:p>
            <a:pPr algn="just"/>
            <a:r>
              <a:rPr lang="ru-RU" b="1">
                <a:cs typeface="Courier New" pitchFamily="49" charset="0"/>
              </a:rPr>
              <a:t>        Содержание физических упражнений обусловливает их оздоро­вительное значение, образовательную роль, влияние на личность.</a:t>
            </a:r>
            <a:endParaRPr lang="ru-RU">
              <a:cs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/>
          </p:cNvSpPr>
          <p:nvPr>
            <p:ph type="title"/>
          </p:nvPr>
        </p:nvSpPr>
        <p:spPr>
          <a:xfrm>
            <a:off x="1992313" y="7381875"/>
            <a:ext cx="8596312" cy="1320800"/>
          </a:xfrm>
        </p:spPr>
        <p:txBody>
          <a:bodyPr/>
          <a:lstStyle/>
          <a:p>
            <a:endParaRPr lang="ru-RU" smtClean="0"/>
          </a:p>
        </p:txBody>
      </p:sp>
      <p:sp>
        <p:nvSpPr>
          <p:cNvPr id="26626" name="Rectangle 3"/>
          <p:cNvSpPr>
            <a:spLocks noGrp="1"/>
          </p:cNvSpPr>
          <p:nvPr>
            <p:ph idx="1"/>
          </p:nvPr>
        </p:nvSpPr>
        <p:spPr>
          <a:xfrm>
            <a:off x="525463" y="379413"/>
            <a:ext cx="8596312" cy="3881437"/>
          </a:xfrm>
        </p:spPr>
        <p:txBody>
          <a:bodyPr/>
          <a:lstStyle/>
          <a:p>
            <a:pPr>
              <a:lnSpc>
                <a:spcPct val="80000"/>
              </a:lnSpc>
            </a:pPr>
            <a:endParaRPr lang="ru-RU" sz="1400" dirty="0" smtClean="0">
              <a:solidFill>
                <a:srgbClr val="DD2001"/>
              </a:solidFill>
            </a:endParaRPr>
          </a:p>
          <a:p>
            <a:pPr>
              <a:lnSpc>
                <a:spcPct val="80000"/>
              </a:lnSpc>
            </a:pPr>
            <a:r>
              <a:rPr lang="ru-RU" sz="2000" b="1" dirty="0" smtClean="0">
                <a:solidFill>
                  <a:schemeClr val="tx1"/>
                </a:solidFill>
                <a:latin typeface="Times New Roman" pitchFamily="18" charset="0"/>
              </a:rPr>
              <a:t>Гипокинезия</a:t>
            </a:r>
            <a:r>
              <a:rPr lang="ru-RU" sz="2000" dirty="0" smtClean="0">
                <a:solidFill>
                  <a:schemeClr val="tx1"/>
                </a:solidFill>
                <a:latin typeface="Times New Roman" pitchFamily="18" charset="0"/>
              </a:rPr>
              <a:t> – особое состояние организма, обусловленное недостаточностью двигательной активности. В ряде случаев это состояние приводит к гиподинамии.</a:t>
            </a:r>
          </a:p>
          <a:p>
            <a:pPr>
              <a:lnSpc>
                <a:spcPct val="80000"/>
              </a:lnSpc>
            </a:pPr>
            <a:endParaRPr lang="ru-RU" sz="2000" dirty="0" smtClean="0">
              <a:solidFill>
                <a:schemeClr val="tx1"/>
              </a:solidFill>
              <a:latin typeface="Times New Roman" pitchFamily="18" charset="0"/>
            </a:endParaRP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endParaRPr lang="ru-RU" sz="2000" dirty="0" smtClean="0">
              <a:solidFill>
                <a:schemeClr val="tx1"/>
              </a:solidFill>
              <a:latin typeface="Times New Roman" pitchFamily="18" charset="0"/>
            </a:endParaRPr>
          </a:p>
          <a:p>
            <a:pPr>
              <a:lnSpc>
                <a:spcPct val="80000"/>
              </a:lnSpc>
            </a:pPr>
            <a:r>
              <a:rPr lang="ru-RU" sz="2000" b="1" dirty="0" smtClean="0">
                <a:solidFill>
                  <a:schemeClr val="tx1"/>
                </a:solidFill>
                <a:latin typeface="Times New Roman" pitchFamily="18" charset="0"/>
              </a:rPr>
              <a:t>Гиподинамия </a:t>
            </a:r>
            <a:r>
              <a:rPr lang="ru-RU" sz="2000" dirty="0" smtClean="0">
                <a:solidFill>
                  <a:schemeClr val="tx1"/>
                </a:solidFill>
                <a:latin typeface="Times New Roman" pitchFamily="18" charset="0"/>
              </a:rPr>
              <a:t>– совокупность отрицательных морфофункциональных изменений в организме вследствие длительной гипокинезии.</a:t>
            </a:r>
          </a:p>
          <a:p>
            <a:pPr>
              <a:lnSpc>
                <a:spcPct val="80000"/>
              </a:lnSpc>
              <a:buFont typeface="Wingdings 3" pitchFamily="18" charset="2"/>
              <a:buNone/>
            </a:pPr>
            <a:r>
              <a:rPr lang="ru-RU" sz="2000" dirty="0" smtClean="0">
                <a:solidFill>
                  <a:schemeClr val="tx1"/>
                </a:solidFill>
                <a:latin typeface="Times New Roman" pitchFamily="18" charset="0"/>
              </a:rPr>
              <a:t>     Наиболее устойчивы к развитию гиподинамических признаков мышцы антигравитационного характера (спины, шеи). Мышцы живота атрофируются сравнительно быстро, что неблагоприятно сказывается на функции органов кровообращения, дыхания, пищеварения.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Прямоугольник 1"/>
          <p:cNvSpPr>
            <a:spLocks noChangeArrowheads="1"/>
          </p:cNvSpPr>
          <p:nvPr/>
        </p:nvSpPr>
        <p:spPr bwMode="auto">
          <a:xfrm>
            <a:off x="311150" y="357188"/>
            <a:ext cx="10761663" cy="561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indent="449263" algn="just"/>
            <a:r>
              <a:rPr lang="ru-RU" sz="3600" b="1">
                <a:solidFill>
                  <a:srgbClr val="FF0000"/>
                </a:solidFill>
              </a:rPr>
              <a:t>         </a:t>
            </a:r>
            <a:r>
              <a:rPr lang="ru-RU" sz="3600" b="1"/>
              <a:t>В процессе физического воспитания оздоровительные силы природы используют:</a:t>
            </a:r>
          </a:p>
          <a:p>
            <a:pPr indent="449263" algn="just"/>
            <a:endParaRPr lang="ru-RU" sz="2000" b="1"/>
          </a:p>
          <a:p>
            <a:pPr indent="449263" algn="just">
              <a:buFontTx/>
              <a:buAutoNum type="arabicParenR"/>
            </a:pPr>
            <a:r>
              <a:rPr lang="ru-RU" sz="3600" b="1"/>
              <a:t> </a:t>
            </a:r>
            <a:r>
              <a:rPr lang="ru-RU" sz="3600" b="1" i="1"/>
              <a:t>как сопутствующие факторы</a:t>
            </a:r>
            <a:r>
              <a:rPr lang="ru-RU" sz="3600" b="1"/>
              <a:t>, </a:t>
            </a:r>
            <a:r>
              <a:rPr lang="ru-RU" sz="3600"/>
              <a:t>создающие наиболее благоприятные условия, в которых осуществляется процесс физического воспитания</a:t>
            </a:r>
            <a:r>
              <a:rPr lang="ru-RU" sz="3600" b="1"/>
              <a:t>;</a:t>
            </a:r>
          </a:p>
          <a:p>
            <a:pPr indent="449263" algn="just">
              <a:buFontTx/>
              <a:buAutoNum type="arabicParenR"/>
            </a:pPr>
            <a:endParaRPr lang="ru-RU" sz="3600" b="1"/>
          </a:p>
          <a:p>
            <a:pPr indent="449263" algn="just">
              <a:buFontTx/>
              <a:buAutoNum type="arabicParenR"/>
            </a:pPr>
            <a:r>
              <a:rPr lang="ru-RU" sz="3600" b="1"/>
              <a:t> </a:t>
            </a:r>
            <a:r>
              <a:rPr lang="ru-RU" sz="3600" b="1" i="1"/>
              <a:t>как относительно самостоятельные средства оздоровления и закаливания организма</a:t>
            </a:r>
            <a:r>
              <a:rPr lang="ru-RU" sz="3600" b="1"/>
              <a:t> </a:t>
            </a:r>
            <a:r>
              <a:rPr lang="ru-RU" sz="3600"/>
              <a:t>(солнечные, воздушные ванны и водные процедуры</a:t>
            </a:r>
            <a:r>
              <a:rPr lang="ru-RU" sz="3600" b="1"/>
              <a:t>).</a:t>
            </a:r>
          </a:p>
          <a:p>
            <a:pPr indent="449263" algn="just">
              <a:buFontTx/>
              <a:buAutoNum type="arabicParenR"/>
            </a:pPr>
            <a:endParaRPr lang="ru-RU" sz="1800">
              <a:latin typeface="Trebuchet MS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1795</TotalTime>
  <Words>1614</Words>
  <Application>Microsoft Office PowerPoint</Application>
  <PresentationFormat>Произвольный</PresentationFormat>
  <Paragraphs>233</Paragraphs>
  <Slides>41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41</vt:i4>
      </vt:variant>
    </vt:vector>
  </HeadingPairs>
  <TitlesOfParts>
    <vt:vector size="42" baseType="lpstr">
      <vt:lpstr>Тема Office</vt:lpstr>
      <vt:lpstr>Общая физическая и специальная подготовка в системе физического воспитания</vt:lpstr>
      <vt:lpstr>Учебные вопросы:</vt:lpstr>
      <vt:lpstr>Рекомендуемая литература:</vt:lpstr>
      <vt:lpstr>Презентация PowerPoint</vt:lpstr>
      <vt:lpstr>Презентация PowerPoint</vt:lpstr>
      <vt:lpstr>Рис. 1. Средства физического воспитания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               Классификация физических качеств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 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Наталья Ахматгатина</dc:creator>
  <cp:lastModifiedBy>user</cp:lastModifiedBy>
  <cp:revision>109</cp:revision>
  <dcterms:created xsi:type="dcterms:W3CDTF">2016-04-18T15:47:18Z</dcterms:created>
  <dcterms:modified xsi:type="dcterms:W3CDTF">2019-12-24T08:35:37Z</dcterms:modified>
</cp:coreProperties>
</file>

<file path=docProps/thumbnail.jpeg>
</file>